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notesSlides/notesSlide11.xml" ContentType="application/vnd.openxmlformats-officedocument.presentationml.notesSlide+xml"/>
  <Override PartName="/ppt/slides/slide2.xml" ContentType="application/vnd.openxmlformats-officedocument.presentationml.slide+xml"/>
  <Override PartName="/docProps/app.xml" ContentType="application/vnd.openxmlformats-officedocument.extended-properties+xml"/>
  <Override PartName="/ppt/notesSlides/notesSlide9.xml" ContentType="application/vnd.openxmlformats-officedocument.presentationml.notesSlide+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0"/>
  </p:notesMasterIdLst>
  <p:sldIdLst>
    <p:sldId id="256" r:id="rId2"/>
    <p:sldId id="257" r:id="rId3"/>
    <p:sldId id="258" r:id="rId4"/>
    <p:sldId id="259" r:id="rId5"/>
    <p:sldId id="270" r:id="rId6"/>
    <p:sldId id="260" r:id="rId7"/>
    <p:sldId id="261" r:id="rId8"/>
    <p:sldId id="271" r:id="rId9"/>
    <p:sldId id="262" r:id="rId10"/>
    <p:sldId id="263" r:id="rId11"/>
    <p:sldId id="264" r:id="rId12"/>
    <p:sldId id="265" r:id="rId13"/>
    <p:sldId id="266" r:id="rId14"/>
    <p:sldId id="267" r:id="rId15"/>
    <p:sldId id="268" r:id="rId16"/>
    <p:sldId id="272" r:id="rId17"/>
    <p:sldId id="273" r:id="rId18"/>
    <p:sldId id="26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89679" autoAdjust="0"/>
  </p:normalViewPr>
  <p:slideViewPr>
    <p:cSldViewPr>
      <p:cViewPr varScale="1">
        <p:scale>
          <a:sx n="114" d="100"/>
          <a:sy n="114" d="100"/>
        </p:scale>
        <p:origin x="-728" y="-10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theme" Target="theme/theme1.xml"/><Relationship Id="rId25"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14" Type="http://schemas.openxmlformats.org/officeDocument/2006/relationships/slide" Target="slides/slide13.xml"/><Relationship Id="rId23" Type="http://schemas.openxmlformats.org/officeDocument/2006/relationships/viewProps" Target="viewProps.xml"/><Relationship Id="rId4" Type="http://schemas.openxmlformats.org/officeDocument/2006/relationships/slide" Target="slides/slide3.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notesMaster" Target="notesMasters/notesMaster1.xml"/><Relationship Id="rId22" Type="http://schemas.openxmlformats.org/officeDocument/2006/relationships/presProps" Target="presProps.xml"/><Relationship Id="rId21" Type="http://schemas.openxmlformats.org/officeDocument/2006/relationships/printerSettings" Target="printerSettings/printerSettings1.bin"/><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A48359-9766-47C0-AFB9-7147B551EBD8}" type="datetimeFigureOut">
              <a:rPr lang="en-US" smtClean="0"/>
              <a:pPr/>
              <a:t>4/26/12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07359D-825C-4D0D-8DA6-86B560D34A43}"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8807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NOAA/NASA</a:t>
            </a:r>
            <a:r>
              <a:rPr lang="en-US" baseline="0" dirty="0" smtClean="0"/>
              <a:t> collaboration. </a:t>
            </a:r>
            <a:r>
              <a:rPr lang="en-US" dirty="0" smtClean="0"/>
              <a:t>Multidisciplinary project</a:t>
            </a:r>
            <a:r>
              <a:rPr lang="en-US" baseline="0" dirty="0" smtClean="0"/>
              <a:t> that combines remote sensing specialists along with fisheries and physical oceanography and modeling.</a:t>
            </a:r>
          </a:p>
          <a:p>
            <a:r>
              <a:rPr lang="en-US" baseline="0" dirty="0" smtClean="0"/>
              <a:t>Only 6 months into a four year project.</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Mean Probability</a:t>
            </a:r>
            <a:r>
              <a:rPr lang="en-US" baseline="0" dirty="0" smtClean="0"/>
              <a:t> of occurrence</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Expand the area of modeling</a:t>
            </a:r>
            <a:r>
              <a:rPr lang="en-US" baseline="0" dirty="0" smtClean="0"/>
              <a:t> to the Caribbean Sea (already in progress) and out to the Atlantic Ocean to the Med.</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5222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dirty="0" smtClean="0"/>
          </a:p>
        </p:txBody>
      </p:sp>
      <p:sp>
        <p:nvSpPr>
          <p:cNvPr id="5222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F6E46746-C230-CA48-A258-BE5194B78C1A}" type="slidenum">
              <a:rPr lang="en-US" sz="1200">
                <a:latin typeface="Calibri" pitchFamily="24" charset="0"/>
              </a:rPr>
              <a:pPr algn="r"/>
              <a:t>16</a:t>
            </a:fld>
            <a:endParaRPr lang="en-US" sz="1200" dirty="0">
              <a:latin typeface="Calibri" pitchFamily="2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p:spPr>
      </p:sp>
      <p:sp>
        <p:nvSpPr>
          <p:cNvPr id="48131"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a:spcBef>
                <a:spcPct val="0"/>
              </a:spcBef>
            </a:pPr>
            <a:endParaRPr lang="en-US" dirty="0" smtClean="0"/>
          </a:p>
        </p:txBody>
      </p:sp>
      <p:sp>
        <p:nvSpPr>
          <p:cNvPr id="4813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83FFBAE-049D-8A43-B0B3-473653A1F485}" type="slidenum">
              <a:rPr lang="en-US" sz="1200">
                <a:latin typeface="Calibri" pitchFamily="24" charset="0"/>
              </a:rPr>
              <a:pPr algn="r"/>
              <a:t>17</a:t>
            </a:fld>
            <a:endParaRPr lang="en-US" sz="1200" dirty="0">
              <a:latin typeface="Calibri" pitchFamily="2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3E3B7E-0E82-423A-A294-D148763DAE10}"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order to maintain or improve and regulate the tuna species (especially bluefin tuna) in a more efficient matter, this project focuses on </a:t>
            </a:r>
          </a:p>
          <a:p>
            <a:r>
              <a:rPr lang="en-US" dirty="0" smtClean="0"/>
              <a:t>Producing accurate habitat models based on 34 years of sampling data, historical and real time satellite data, and also longline pelagic data to </a:t>
            </a:r>
          </a:p>
          <a:p>
            <a:r>
              <a:rPr lang="en-US" dirty="0" smtClean="0"/>
              <a:t>Test and incorporate that to climate change modeling trends for future forecasting of spawning and adult habitats.  We will expand our habitat modeling of other highly migratory </a:t>
            </a:r>
          </a:p>
          <a:p>
            <a:r>
              <a:rPr lang="en-US" dirty="0" smtClean="0"/>
              <a:t>species that we have data for such as marlin, mackerel and swordfish.</a:t>
            </a:r>
          </a:p>
          <a:p>
            <a:pPr>
              <a:spcBef>
                <a:spcPct val="0"/>
              </a:spcBef>
            </a:pPr>
            <a:r>
              <a:rPr lang="en-US" dirty="0" smtClean="0"/>
              <a:t>SST mean seasonality trends  --  Newly incorporated shallow subsurface net</a:t>
            </a:r>
          </a:p>
          <a:p>
            <a:endParaRPr lang="en-US" dirty="0"/>
          </a:p>
        </p:txBody>
      </p:sp>
      <p:sp>
        <p:nvSpPr>
          <p:cNvPr id="4" name="Slide Number Placeholder 3"/>
          <p:cNvSpPr>
            <a:spLocks noGrp="1"/>
          </p:cNvSpPr>
          <p:nvPr>
            <p:ph type="sldNum" sz="quarter" idx="10"/>
          </p:nvPr>
        </p:nvSpPr>
        <p:spPr/>
        <p:txBody>
          <a:bodyPr/>
          <a:lstStyle/>
          <a:p>
            <a:pPr>
              <a:defRPr/>
            </a:pPr>
            <a:fld id="{263D08E5-63E3-40DD-8172-2F50CDAFC17B}" type="slidenum">
              <a:rPr lang="en-US" smtClean="0"/>
              <a:pPr>
                <a:defRPr/>
              </a:pPr>
              <a:t>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the modeling and habitat classification,</a:t>
            </a:r>
            <a:r>
              <a:rPr lang="en-US" baseline="0" dirty="0" smtClean="0"/>
              <a:t> we have to study the data and understand that the different species have different spawning and adult seasonality trends</a:t>
            </a:r>
          </a:p>
          <a:p>
            <a:r>
              <a:rPr lang="en-US" baseline="0" dirty="0" smtClean="0"/>
              <a:t>Within the Gulf of Mexico and beyond.</a:t>
            </a:r>
          </a:p>
          <a:p>
            <a:r>
              <a:rPr lang="en-US" baseline="0" dirty="0" smtClean="0"/>
              <a:t>Larvae is percent occurrence   Adults is CPUE</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Probability of occurrence</a:t>
            </a:r>
            <a:endParaRPr lang="en-US" dirty="0"/>
          </a:p>
        </p:txBody>
      </p:sp>
      <p:sp>
        <p:nvSpPr>
          <p:cNvPr id="4" name="Slide Number Placeholder 3"/>
          <p:cNvSpPr>
            <a:spLocks noGrp="1"/>
          </p:cNvSpPr>
          <p:nvPr>
            <p:ph type="sldNum" sz="quarter" idx="10"/>
          </p:nvPr>
        </p:nvSpPr>
        <p:spPr/>
        <p:txBody>
          <a:bodyPr/>
          <a:lstStyle/>
          <a:p>
            <a:pPr>
              <a:defRPr/>
            </a:pPr>
            <a:fld id="{263D08E5-63E3-40DD-8172-2F50CDAFC17B}" type="slidenum">
              <a:rPr lang="en-US" smtClean="0"/>
              <a:pPr>
                <a:defRPr/>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813">
              <a:spcBef>
                <a:spcPct val="0"/>
              </a:spcBef>
            </a:pPr>
            <a:r>
              <a:rPr lang="en-US" dirty="0" smtClean="0"/>
              <a:t>Based on the strongest correlation between adult migration/ spawning and water temperature.</a:t>
            </a:r>
          </a:p>
          <a:p>
            <a:pPr defTabSz="912813">
              <a:spcBef>
                <a:spcPct val="0"/>
              </a:spcBef>
            </a:pPr>
            <a:r>
              <a:rPr lang="en-US" dirty="0" smtClean="0"/>
              <a:t>IPCC AR4 (Intergovernmental Panel on Climate Change)   SRES (Special Report on Emissions Scenarios)</a:t>
            </a:r>
          </a:p>
          <a:p>
            <a:pPr defTabSz="912813">
              <a:spcBef>
                <a:spcPct val="0"/>
              </a:spcBef>
            </a:pPr>
            <a:r>
              <a:rPr lang="en-US" dirty="0" smtClean="0"/>
              <a:t>MICOM (Miami Isopycnic Coordinate Ocean Model) with AML (atmospheric</a:t>
            </a:r>
            <a:r>
              <a:rPr lang="en-US" baseline="0" dirty="0" smtClean="0"/>
              <a:t> mixed layer model)</a:t>
            </a:r>
            <a:endParaRPr lang="en-US" dirty="0" smtClean="0"/>
          </a:p>
          <a:p>
            <a:pPr defTabSz="912813">
              <a:spcBef>
                <a:spcPct val="0"/>
              </a:spcBef>
            </a:pPr>
            <a:r>
              <a:rPr lang="en-US" sz="1200" dirty="0" smtClean="0">
                <a:solidFill>
                  <a:srgbClr val="000000"/>
                </a:solidFill>
              </a:rPr>
              <a:t>Downscaling involves taking the very low resolution predictions of the IPCC global climate models (which are too coarse to resolve features such as the </a:t>
            </a:r>
          </a:p>
          <a:p>
            <a:pPr defTabSz="912813">
              <a:spcBef>
                <a:spcPct val="0"/>
              </a:spcBef>
            </a:pPr>
            <a:r>
              <a:rPr lang="en-US" sz="1200" dirty="0" smtClean="0">
                <a:solidFill>
                  <a:srgbClr val="000000"/>
                </a:solidFill>
              </a:rPr>
              <a:t>Loop Current), and building a regional, higher-resolution model. There's a few different ways to do this. We used dynamical downscaling: </a:t>
            </a:r>
          </a:p>
          <a:p>
            <a:pPr defTabSz="912813">
              <a:spcBef>
                <a:spcPct val="0"/>
              </a:spcBef>
            </a:pPr>
            <a:r>
              <a:rPr lang="en-US" sz="1200" dirty="0" smtClean="0">
                <a:solidFill>
                  <a:srgbClr val="000000"/>
                </a:solidFill>
              </a:rPr>
              <a:t>this basically involves running an ocean model into the future, and nudging it towards the boundary conditions supplied by the low-res IPCC models. </a:t>
            </a:r>
          </a:p>
          <a:p>
            <a:pPr defTabSz="912813">
              <a:spcBef>
                <a:spcPct val="0"/>
              </a:spcBef>
            </a:pPr>
            <a:r>
              <a:rPr lang="en-US" sz="1200" dirty="0" smtClean="0">
                <a:solidFill>
                  <a:srgbClr val="000000"/>
                </a:solidFill>
              </a:rPr>
              <a:t>What you end up with is an ocean model (rather like Hycom etc) which predicts temperature and flow fields at a higher-resolution through to 2100.</a:t>
            </a:r>
          </a:p>
          <a:p>
            <a:pPr defTabSz="914318">
              <a:defRPr/>
            </a:pPr>
            <a:endParaRPr lang="en-US" dirty="0"/>
          </a:p>
        </p:txBody>
      </p:sp>
      <p:sp>
        <p:nvSpPr>
          <p:cNvPr id="4" name="Slide Number Placeholder 3"/>
          <p:cNvSpPr>
            <a:spLocks noGrp="1"/>
          </p:cNvSpPr>
          <p:nvPr>
            <p:ph type="sldNum" sz="quarter" idx="10"/>
          </p:nvPr>
        </p:nvSpPr>
        <p:spPr/>
        <p:txBody>
          <a:bodyPr/>
          <a:lstStyle/>
          <a:p>
            <a:fld id="{72F1D07E-705F-49EF-9286-2AE63F9D0015}"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SST, CHL, SSH and </a:t>
            </a:r>
            <a:r>
              <a:rPr lang="en-US" dirty="0" err="1" smtClean="0"/>
              <a:t>geostrophic</a:t>
            </a:r>
            <a:r>
              <a:rPr lang="en-US" baseline="0" dirty="0" smtClean="0"/>
              <a:t> </a:t>
            </a:r>
            <a:r>
              <a:rPr lang="en-US" baseline="0" dirty="0" err="1" smtClean="0"/>
              <a:t>velocities,depth</a:t>
            </a:r>
            <a:r>
              <a:rPr lang="en-US" baseline="0" dirty="0" smtClean="0"/>
              <a:t> and time of year,  in the remotely sensed habitat model.</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Taxa</a:t>
            </a:r>
            <a:r>
              <a:rPr lang="en-US" baseline="0" dirty="0" smtClean="0"/>
              <a:t> = other species</a:t>
            </a:r>
            <a:endParaRPr lang="en-US" dirty="0"/>
          </a:p>
        </p:txBody>
      </p:sp>
      <p:sp>
        <p:nvSpPr>
          <p:cNvPr id="4" name="Slide Number Placeholder 3"/>
          <p:cNvSpPr>
            <a:spLocks noGrp="1"/>
          </p:cNvSpPr>
          <p:nvPr>
            <p:ph type="sldNum" sz="quarter" idx="10"/>
          </p:nvPr>
        </p:nvSpPr>
        <p:spPr/>
        <p:txBody>
          <a:bodyPr/>
          <a:lstStyle/>
          <a:p>
            <a:fld id="{88C561F3-55EB-4E02-BBD6-905E57EF8DC8}"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Climate</a:t>
            </a:r>
            <a:r>
              <a:rPr lang="en-US" baseline="0" dirty="0" smtClean="0"/>
              <a:t> models just SST and 200m Temp</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Decadal</a:t>
            </a:r>
            <a:r>
              <a:rPr lang="en-US" baseline="0" dirty="0" smtClean="0"/>
              <a:t> changes in adult BFT</a:t>
            </a:r>
            <a:endParaRPr lang="en-US" dirty="0"/>
          </a:p>
        </p:txBody>
      </p:sp>
      <p:sp>
        <p:nvSpPr>
          <p:cNvPr id="4" name="Slide Number Placeholder 3"/>
          <p:cNvSpPr>
            <a:spLocks noGrp="1"/>
          </p:cNvSpPr>
          <p:nvPr>
            <p:ph type="sldNum" sz="quarter" idx="10"/>
          </p:nvPr>
        </p:nvSpPr>
        <p:spPr/>
        <p:txBody>
          <a:bodyPr/>
          <a:lstStyle/>
          <a:p>
            <a:fld id="{D607359D-825C-4D0D-8DA6-86B560D34A43}"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13391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8157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8204098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1148032"/>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572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7262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319567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62714850"/>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9166603"/>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8561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CCA4C-B791-4390-85FD-30DCC1848FFE}" type="datetimeFigureOut">
              <a:rPr lang="en-US" smtClean="0"/>
              <a:pPr/>
              <a:t>4/26/12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38410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FCCA4C-B791-4390-85FD-30DCC1848FFE}" type="datetimeFigureOut">
              <a:rPr lang="en-US" smtClean="0"/>
              <a:pPr/>
              <a:t>4/26/12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37A377-E0EE-4E6E-A744-F395C1E1F5B8}"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5452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2.png"/><Relationship Id="rId5" Type="http://schemas.openxmlformats.org/officeDocument/2006/relationships/image" Target="../media/image3.png"/><Relationship Id="rId7"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 Id="rId6"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4.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5.jpeg"/><Relationship Id="rId5" Type="http://schemas.openxmlformats.org/officeDocument/2006/relationships/image" Target="../media/image27.jpeg"/></Relationships>
</file>

<file path=ppt/slides/_rels/slide17.xml.rels><?xml version="1.0" encoding="UTF-8" standalone="yes"?>
<Relationships xmlns="http://schemas.openxmlformats.org/package/2006/relationships"><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3" Type="http://schemas.openxmlformats.org/officeDocument/2006/relationships/image" Target="../media/image7.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6" Type="http://schemas.openxmlformats.org/officeDocument/2006/relationships/image" Target="../media/image11.png"/><Relationship Id="rId4" Type="http://schemas.openxmlformats.org/officeDocument/2006/relationships/image" Target="../media/image9.emf"/><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jpe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4" Type="http://schemas.openxmlformats.org/officeDocument/2006/relationships/image" Target="../media/image14.emf"/><Relationship Id="rId1" Type="http://schemas.openxmlformats.org/officeDocument/2006/relationships/slideLayout" Target="../slideLayouts/slideLayout7.xml"/><Relationship Id="rId2" Type="http://schemas.openxmlformats.org/officeDocument/2006/relationships/image" Target="../media/image12.emf"/><Relationship Id="rId3" Type="http://schemas.openxmlformats.org/officeDocument/2006/relationships/image" Target="../media/image1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1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17.emf"/><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image" Target="../media/image19.emf"/><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152400"/>
            <a:ext cx="5638800" cy="2819400"/>
          </a:xfrm>
        </p:spPr>
        <p:txBody>
          <a:bodyPr>
            <a:noAutofit/>
          </a:bodyPr>
          <a:lstStyle/>
          <a:p>
            <a:r>
              <a:rPr lang="en-US" sz="3400" b="1" dirty="0" smtClean="0"/>
              <a:t>Spring spawning grounds of Atlantic tunas in the northern Gulf of Mexico: Environmental constraints and response to climate change</a:t>
            </a:r>
            <a:endParaRPr lang="en-US" sz="3400" b="1" dirty="0"/>
          </a:p>
        </p:txBody>
      </p:sp>
      <p:sp>
        <p:nvSpPr>
          <p:cNvPr id="3" name="Subtitle 2"/>
          <p:cNvSpPr>
            <a:spLocks noGrp="1"/>
          </p:cNvSpPr>
          <p:nvPr>
            <p:ph type="subTitle" idx="1"/>
          </p:nvPr>
        </p:nvSpPr>
        <p:spPr>
          <a:xfrm>
            <a:off x="1600200" y="2895600"/>
            <a:ext cx="5715000" cy="2362200"/>
          </a:xfrm>
        </p:spPr>
        <p:txBody>
          <a:bodyPr>
            <a:noAutofit/>
          </a:bodyPr>
          <a:lstStyle/>
          <a:p>
            <a:r>
              <a:rPr lang="en-US" sz="1800" dirty="0" smtClean="0">
                <a:solidFill>
                  <a:schemeClr val="tx1"/>
                </a:solidFill>
              </a:rPr>
              <a:t>Barbara </a:t>
            </a:r>
            <a:r>
              <a:rPr lang="en-US" sz="1800" dirty="0" err="1" smtClean="0">
                <a:solidFill>
                  <a:schemeClr val="tx1"/>
                </a:solidFill>
              </a:rPr>
              <a:t>Muhling</a:t>
            </a:r>
            <a:r>
              <a:rPr lang="en-US" sz="1800" dirty="0" smtClean="0">
                <a:solidFill>
                  <a:schemeClr val="tx1"/>
                </a:solidFill>
              </a:rPr>
              <a:t> (CIMAS Univ. of Miami, NOAA SEFSC)</a:t>
            </a:r>
          </a:p>
          <a:p>
            <a:r>
              <a:rPr lang="en-US" sz="1800" dirty="0" err="1" smtClean="0">
                <a:solidFill>
                  <a:schemeClr val="tx1"/>
                </a:solidFill>
              </a:rPr>
              <a:t>Yanyun</a:t>
            </a:r>
            <a:r>
              <a:rPr lang="en-US" sz="1800" dirty="0" smtClean="0">
                <a:solidFill>
                  <a:schemeClr val="tx1"/>
                </a:solidFill>
              </a:rPr>
              <a:t> Liu (NOAA AOML)</a:t>
            </a:r>
          </a:p>
          <a:p>
            <a:r>
              <a:rPr lang="en-US" sz="1800" dirty="0" smtClean="0">
                <a:solidFill>
                  <a:schemeClr val="tx1"/>
                </a:solidFill>
              </a:rPr>
              <a:t>Sang-</a:t>
            </a:r>
            <a:r>
              <a:rPr lang="en-US" sz="1800" dirty="0" err="1" smtClean="0">
                <a:solidFill>
                  <a:schemeClr val="tx1"/>
                </a:solidFill>
              </a:rPr>
              <a:t>Ki</a:t>
            </a:r>
            <a:r>
              <a:rPr lang="en-US" sz="1800" dirty="0" smtClean="0">
                <a:solidFill>
                  <a:schemeClr val="tx1"/>
                </a:solidFill>
              </a:rPr>
              <a:t> Lee (NOAA AOML)</a:t>
            </a:r>
          </a:p>
          <a:p>
            <a:r>
              <a:rPr lang="en-US" sz="1800" dirty="0" smtClean="0">
                <a:solidFill>
                  <a:schemeClr val="tx1"/>
                </a:solidFill>
              </a:rPr>
              <a:t>John </a:t>
            </a:r>
            <a:r>
              <a:rPr lang="en-US" sz="1800" dirty="0" err="1" smtClean="0">
                <a:solidFill>
                  <a:schemeClr val="tx1"/>
                </a:solidFill>
              </a:rPr>
              <a:t>Lamkin</a:t>
            </a:r>
            <a:r>
              <a:rPr lang="en-US" sz="1800" dirty="0" smtClean="0">
                <a:solidFill>
                  <a:schemeClr val="tx1"/>
                </a:solidFill>
              </a:rPr>
              <a:t> (NOAA SEFSC)</a:t>
            </a:r>
          </a:p>
          <a:p>
            <a:r>
              <a:rPr lang="en-US" sz="1800" dirty="0" smtClean="0">
                <a:solidFill>
                  <a:schemeClr val="tx1"/>
                </a:solidFill>
              </a:rPr>
              <a:t>Mitch </a:t>
            </a:r>
            <a:r>
              <a:rPr lang="en-US" sz="1800" dirty="0" err="1" smtClean="0">
                <a:solidFill>
                  <a:schemeClr val="tx1"/>
                </a:solidFill>
              </a:rPr>
              <a:t>Roffer</a:t>
            </a:r>
            <a:r>
              <a:rPr lang="en-US" sz="1800" dirty="0" smtClean="0">
                <a:solidFill>
                  <a:schemeClr val="tx1"/>
                </a:solidFill>
              </a:rPr>
              <a:t> (ROFFS)</a:t>
            </a:r>
          </a:p>
          <a:p>
            <a:r>
              <a:rPr lang="en-US" sz="1800" dirty="0" smtClean="0">
                <a:solidFill>
                  <a:schemeClr val="tx1"/>
                </a:solidFill>
              </a:rPr>
              <a:t>Matthew Upton (ROFFS)</a:t>
            </a:r>
          </a:p>
          <a:p>
            <a:r>
              <a:rPr lang="en-US" sz="1800" dirty="0" smtClean="0">
                <a:solidFill>
                  <a:schemeClr val="tx1"/>
                </a:solidFill>
              </a:rPr>
              <a:t>Frank Muller-</a:t>
            </a:r>
            <a:r>
              <a:rPr lang="en-US" sz="1800" dirty="0" err="1" smtClean="0">
                <a:solidFill>
                  <a:schemeClr val="tx1"/>
                </a:solidFill>
              </a:rPr>
              <a:t>Karger</a:t>
            </a:r>
            <a:r>
              <a:rPr lang="en-US" sz="1800" dirty="0" smtClean="0">
                <a:solidFill>
                  <a:schemeClr val="tx1"/>
                </a:solidFill>
              </a:rPr>
              <a:t> (USF)</a:t>
            </a:r>
          </a:p>
          <a:p>
            <a:endParaRPr lang="en-US" sz="1800" dirty="0">
              <a:solidFill>
                <a:schemeClr val="tx1"/>
              </a:solidFill>
            </a:endParaRPr>
          </a:p>
        </p:txBody>
      </p:sp>
      <p:pic>
        <p:nvPicPr>
          <p:cNvPr id="4" name="Picture 3" descr="elh_logo.gif"/>
          <p:cNvPicPr>
            <a:picLocks noChangeAspect="1"/>
          </p:cNvPicPr>
          <p:nvPr/>
        </p:nvPicPr>
        <p:blipFill>
          <a:blip r:embed="rId3" cstate="print"/>
          <a:stretch>
            <a:fillRect/>
          </a:stretch>
        </p:blipFill>
        <p:spPr>
          <a:xfrm>
            <a:off x="7467600" y="5181600"/>
            <a:ext cx="1676400" cy="1676400"/>
          </a:xfrm>
          <a:prstGeom prst="rect">
            <a:avLst/>
          </a:prstGeom>
        </p:spPr>
      </p:pic>
      <p:pic>
        <p:nvPicPr>
          <p:cNvPr id="5" name="Picture 1"/>
          <p:cNvPicPr>
            <a:picLocks noChangeAspect="1" noChangeArrowheads="1"/>
          </p:cNvPicPr>
          <p:nvPr/>
        </p:nvPicPr>
        <p:blipFill>
          <a:blip r:embed="rId4" cstate="print"/>
          <a:srcRect/>
          <a:stretch>
            <a:fillRect/>
          </a:stretch>
        </p:blipFill>
        <p:spPr bwMode="auto">
          <a:xfrm>
            <a:off x="0" y="5156118"/>
            <a:ext cx="1678494" cy="1701882"/>
          </a:xfrm>
          <a:prstGeom prst="rect">
            <a:avLst/>
          </a:prstGeom>
          <a:noFill/>
          <a:ln w="9525">
            <a:noFill/>
            <a:miter lim="800000"/>
            <a:headEnd/>
            <a:tailEnd/>
          </a:ln>
          <a:effectLst/>
        </p:spPr>
      </p:pic>
      <p:pic>
        <p:nvPicPr>
          <p:cNvPr id="6" name="Picture 22" descr="Y:\bjerknes\meeting\phod_sciene_retreat_2011\cimas.gif"/>
          <p:cNvPicPr>
            <a:picLocks noChangeAspect="1" noChangeArrowheads="1"/>
          </p:cNvPicPr>
          <p:nvPr/>
        </p:nvPicPr>
        <p:blipFill>
          <a:blip r:embed="rId5" cstate="print"/>
          <a:srcRect/>
          <a:stretch>
            <a:fillRect/>
          </a:stretch>
        </p:blipFill>
        <p:spPr bwMode="auto">
          <a:xfrm>
            <a:off x="7315200" y="220014"/>
            <a:ext cx="1828800" cy="922986"/>
          </a:xfrm>
          <a:prstGeom prst="rect">
            <a:avLst/>
          </a:prstGeom>
          <a:noFill/>
          <a:ln w="9525">
            <a:noFill/>
            <a:miter lim="800000"/>
            <a:headEnd/>
            <a:tailEnd/>
          </a:ln>
        </p:spPr>
      </p:pic>
      <p:pic>
        <p:nvPicPr>
          <p:cNvPr id="9" name="Picture 16"/>
          <p:cNvPicPr>
            <a:picLocks noChangeAspect="1" noChangeArrowheads="1"/>
          </p:cNvPicPr>
          <p:nvPr/>
        </p:nvPicPr>
        <p:blipFill>
          <a:blip r:embed="rId6"/>
          <a:srcRect b="6534"/>
          <a:stretch>
            <a:fillRect/>
          </a:stretch>
        </p:blipFill>
        <p:spPr bwMode="auto">
          <a:xfrm>
            <a:off x="0" y="40630"/>
            <a:ext cx="1371600" cy="1458989"/>
          </a:xfrm>
          <a:prstGeom prst="rect">
            <a:avLst/>
          </a:prstGeom>
          <a:noFill/>
          <a:ln w="9525">
            <a:noFill/>
            <a:miter lim="800000"/>
            <a:headEnd/>
            <a:tailEnd/>
          </a:ln>
        </p:spPr>
      </p:pic>
      <p:pic>
        <p:nvPicPr>
          <p:cNvPr id="8" name="Picture 7" descr="16tuna_600x306.jpg"/>
          <p:cNvPicPr>
            <a:picLocks noChangeAspect="1"/>
          </p:cNvPicPr>
          <p:nvPr/>
        </p:nvPicPr>
        <p:blipFill>
          <a:blip r:embed="rId7"/>
          <a:stretch>
            <a:fillRect/>
          </a:stretch>
        </p:blipFill>
        <p:spPr>
          <a:xfrm>
            <a:off x="3031565" y="5334000"/>
            <a:ext cx="2759635" cy="140741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6836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7"/>
          <p:cNvSpPr txBox="1">
            <a:spLocks/>
          </p:cNvSpPr>
          <p:nvPr/>
        </p:nvSpPr>
        <p:spPr>
          <a:xfrm>
            <a:off x="762000" y="76200"/>
            <a:ext cx="80772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Spawning</a:t>
            </a:r>
            <a:r>
              <a:rPr kumimoji="0" lang="en-US" sz="3200" b="1" i="0" u="none" strike="noStrike" kern="1200" cap="none" spc="0" normalizeH="0" noProof="0" dirty="0" smtClean="0">
                <a:ln>
                  <a:noFill/>
                </a:ln>
                <a:effectLst>
                  <a:glow rad="101600">
                    <a:schemeClr val="bg1">
                      <a:alpha val="60000"/>
                    </a:schemeClr>
                  </a:glow>
                </a:effectLst>
                <a:uLnTx/>
                <a:uFillTx/>
                <a:latin typeface="+mj-lt"/>
                <a:ea typeface="+mj-ea"/>
                <a:cs typeface="+mj-cs"/>
              </a:rPr>
              <a:t> habitat results: Bluefin tuna</a:t>
            </a:r>
            <a:endParaRPr kumimoji="0" lang="en-US" sz="32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pic>
        <p:nvPicPr>
          <p:cNvPr id="3" name="Picture 2" descr="GDEM BFT Sept 2011.jpg"/>
          <p:cNvPicPr>
            <a:picLocks noChangeAspect="1"/>
          </p:cNvPicPr>
          <p:nvPr/>
        </p:nvPicPr>
        <p:blipFill>
          <a:blip r:embed="rId3" cstate="print"/>
          <a:stretch>
            <a:fillRect/>
          </a:stretch>
        </p:blipFill>
        <p:spPr>
          <a:xfrm>
            <a:off x="0" y="2387191"/>
            <a:ext cx="9144000" cy="4470809"/>
          </a:xfrm>
          <a:prstGeom prst="rect">
            <a:avLst/>
          </a:prstGeom>
        </p:spPr>
      </p:pic>
      <p:sp>
        <p:nvSpPr>
          <p:cNvPr id="6" name="Rectangle 5"/>
          <p:cNvSpPr/>
          <p:nvPr/>
        </p:nvSpPr>
        <p:spPr>
          <a:xfrm>
            <a:off x="152400" y="533400"/>
            <a:ext cx="8839200" cy="1856919"/>
          </a:xfrm>
          <a:prstGeom prst="rect">
            <a:avLst/>
          </a:prstGeom>
        </p:spPr>
        <p:txBody>
          <a:bodyPr wrap="square">
            <a:spAutoFit/>
          </a:bodyPr>
          <a:lstStyle/>
          <a:p>
            <a:pPr marL="228600" indent="-228600">
              <a:spcAft>
                <a:spcPts val="800"/>
              </a:spcAft>
              <a:buFont typeface="Arial" pitchFamily="34" charset="0"/>
              <a:buChar char="•"/>
            </a:pPr>
            <a:r>
              <a:rPr lang="en-US" dirty="0" smtClean="0"/>
              <a:t>During the late 20</a:t>
            </a:r>
            <a:r>
              <a:rPr lang="en-US" baseline="30000" dirty="0" smtClean="0"/>
              <a:t>th</a:t>
            </a:r>
            <a:r>
              <a:rPr lang="en-US" dirty="0" smtClean="0"/>
              <a:t> century, bluefin tuna spawned in the northern Gulf of Mexico in May and June, with less activity in April. Larvae were rarely collected from within the Loop Current or warm eddies</a:t>
            </a:r>
          </a:p>
          <a:p>
            <a:pPr marL="228600" indent="-228600">
              <a:spcAft>
                <a:spcPts val="800"/>
              </a:spcAft>
              <a:buFont typeface="Arial" pitchFamily="34" charset="0"/>
              <a:buChar char="•"/>
            </a:pPr>
            <a:r>
              <a:rPr lang="en-US" dirty="0" smtClean="0"/>
              <a:t>By the end of the 21</a:t>
            </a:r>
            <a:r>
              <a:rPr lang="en-US" baseline="30000" dirty="0" smtClean="0"/>
              <a:t>st</a:t>
            </a:r>
            <a:r>
              <a:rPr lang="en-US" dirty="0" smtClean="0"/>
              <a:t> century, it is predicted  that the habitat in the northern Gulf will be slightly more suitable in March and April, however much of the May and June habitat is predicted to disappear</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479816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DEM Thunnus Sept 2011.jpg"/>
          <p:cNvPicPr>
            <a:picLocks noChangeAspect="1"/>
          </p:cNvPicPr>
          <p:nvPr/>
        </p:nvPicPr>
        <p:blipFill>
          <a:blip r:embed="rId2" cstate="print"/>
          <a:stretch>
            <a:fillRect/>
          </a:stretch>
        </p:blipFill>
        <p:spPr>
          <a:xfrm>
            <a:off x="0" y="2387191"/>
            <a:ext cx="9144000" cy="4470809"/>
          </a:xfrm>
          <a:prstGeom prst="rect">
            <a:avLst/>
          </a:prstGeom>
        </p:spPr>
      </p:pic>
      <p:sp>
        <p:nvSpPr>
          <p:cNvPr id="3" name="Title 17"/>
          <p:cNvSpPr txBox="1">
            <a:spLocks/>
          </p:cNvSpPr>
          <p:nvPr/>
        </p:nvSpPr>
        <p:spPr>
          <a:xfrm>
            <a:off x="304800" y="762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Spawning</a:t>
            </a:r>
            <a:r>
              <a:rPr kumimoji="0" lang="en-US" sz="3000" b="1" i="0" u="none" strike="noStrike" kern="1200" cap="none" spc="0" normalizeH="0" noProof="0" dirty="0" smtClean="0">
                <a:ln>
                  <a:noFill/>
                </a:ln>
                <a:effectLst>
                  <a:glow rad="101600">
                    <a:schemeClr val="bg1">
                      <a:alpha val="60000"/>
                    </a:schemeClr>
                  </a:glow>
                </a:effectLst>
                <a:uLnTx/>
                <a:uFillTx/>
                <a:latin typeface="+mj-lt"/>
                <a:ea typeface="+mj-ea"/>
                <a:cs typeface="+mj-cs"/>
              </a:rPr>
              <a:t> habitat results: Yellowfin/blackfin tuna</a:t>
            </a:r>
            <a:endParaRPr kumimoji="0" lang="en-US" sz="30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
        <p:nvSpPr>
          <p:cNvPr id="4" name="Rectangle 3"/>
          <p:cNvSpPr/>
          <p:nvPr/>
        </p:nvSpPr>
        <p:spPr>
          <a:xfrm>
            <a:off x="152400" y="762000"/>
            <a:ext cx="8839200" cy="1025922"/>
          </a:xfrm>
          <a:prstGeom prst="rect">
            <a:avLst/>
          </a:prstGeom>
        </p:spPr>
        <p:txBody>
          <a:bodyPr wrap="square">
            <a:spAutoFit/>
          </a:bodyPr>
          <a:lstStyle/>
          <a:p>
            <a:pPr marL="228600" indent="-228600">
              <a:spcAft>
                <a:spcPts val="800"/>
              </a:spcAft>
              <a:buFont typeface="Arial" pitchFamily="34" charset="0"/>
              <a:buChar char="•"/>
            </a:pPr>
            <a:r>
              <a:rPr lang="en-US" dirty="0" smtClean="0"/>
              <a:t>During the late 20</a:t>
            </a:r>
            <a:r>
              <a:rPr lang="en-US" baseline="30000" dirty="0" smtClean="0"/>
              <a:t>th</a:t>
            </a:r>
            <a:r>
              <a:rPr lang="en-US" dirty="0" smtClean="0"/>
              <a:t> century, </a:t>
            </a:r>
            <a:r>
              <a:rPr lang="en-US" i="1" dirty="0" smtClean="0"/>
              <a:t>Thunnus</a:t>
            </a:r>
            <a:r>
              <a:rPr lang="en-US" dirty="0" smtClean="0"/>
              <a:t> spp. increased spawning activity throughout spring</a:t>
            </a:r>
          </a:p>
          <a:p>
            <a:pPr marL="228600" indent="-228600">
              <a:spcAft>
                <a:spcPts val="800"/>
              </a:spcAft>
              <a:buFont typeface="Arial" pitchFamily="34" charset="0"/>
              <a:buChar char="•"/>
            </a:pPr>
            <a:r>
              <a:rPr lang="en-US" dirty="0" smtClean="0"/>
              <a:t>By the end of the 21</a:t>
            </a:r>
            <a:r>
              <a:rPr lang="en-US" baseline="30000" dirty="0" smtClean="0"/>
              <a:t>st</a:t>
            </a:r>
            <a:r>
              <a:rPr lang="en-US" dirty="0" smtClean="0"/>
              <a:t> century, warming temperatures are predicted to increase the suitability of spawning habitat in all spring months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6652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DEM Katsu Sept 2011.jpg"/>
          <p:cNvPicPr>
            <a:picLocks noChangeAspect="1"/>
          </p:cNvPicPr>
          <p:nvPr/>
        </p:nvPicPr>
        <p:blipFill>
          <a:blip r:embed="rId2" cstate="print"/>
          <a:stretch>
            <a:fillRect/>
          </a:stretch>
        </p:blipFill>
        <p:spPr>
          <a:xfrm>
            <a:off x="0" y="2387191"/>
            <a:ext cx="9144000" cy="4470809"/>
          </a:xfrm>
          <a:prstGeom prst="rect">
            <a:avLst/>
          </a:prstGeom>
        </p:spPr>
      </p:pic>
      <p:sp>
        <p:nvSpPr>
          <p:cNvPr id="3" name="Title 17"/>
          <p:cNvSpPr txBox="1">
            <a:spLocks/>
          </p:cNvSpPr>
          <p:nvPr/>
        </p:nvSpPr>
        <p:spPr>
          <a:xfrm>
            <a:off x="304800" y="762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Spawning</a:t>
            </a:r>
            <a:r>
              <a:rPr kumimoji="0" lang="en-US" sz="3000" b="1" i="0" u="none" strike="noStrike" kern="1200" cap="none" spc="0" normalizeH="0" noProof="0" dirty="0" smtClean="0">
                <a:ln>
                  <a:noFill/>
                </a:ln>
                <a:effectLst>
                  <a:glow rad="101600">
                    <a:schemeClr val="bg1">
                      <a:alpha val="60000"/>
                    </a:schemeClr>
                  </a:glow>
                </a:effectLst>
                <a:uLnTx/>
                <a:uFillTx/>
                <a:latin typeface="+mj-lt"/>
                <a:ea typeface="+mj-ea"/>
                <a:cs typeface="+mj-cs"/>
              </a:rPr>
              <a:t> habitat results: Skipjack tuna</a:t>
            </a:r>
            <a:endParaRPr kumimoji="0" lang="en-US" sz="30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
        <p:nvSpPr>
          <p:cNvPr id="4" name="Rectangle 3"/>
          <p:cNvSpPr/>
          <p:nvPr/>
        </p:nvSpPr>
        <p:spPr>
          <a:xfrm>
            <a:off x="152400" y="838200"/>
            <a:ext cx="8839200" cy="646331"/>
          </a:xfrm>
          <a:prstGeom prst="rect">
            <a:avLst/>
          </a:prstGeom>
        </p:spPr>
        <p:txBody>
          <a:bodyPr wrap="square">
            <a:spAutoFit/>
          </a:bodyPr>
          <a:lstStyle/>
          <a:p>
            <a:pPr marL="228600" indent="-228600">
              <a:spcAft>
                <a:spcPts val="800"/>
              </a:spcAft>
              <a:buFont typeface="Arial" pitchFamily="34" charset="0"/>
              <a:buChar char="•"/>
            </a:pPr>
            <a:r>
              <a:rPr lang="en-US" dirty="0" smtClean="0"/>
              <a:t>Similarly to yellowfin/blackfin tuna, skipjack tuna spawning grounds are predicted to increase in suitability through to the end of the 21</a:t>
            </a:r>
            <a:r>
              <a:rPr lang="en-US" baseline="30000" dirty="0" smtClean="0"/>
              <a:t>st</a:t>
            </a:r>
            <a:r>
              <a:rPr lang="en-US" dirty="0" smtClean="0"/>
              <a:t> century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890998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 name="Title 4"/>
          <p:cNvSpPr txBox="1">
            <a:spLocks/>
          </p:cNvSpPr>
          <p:nvPr/>
        </p:nvSpPr>
        <p:spPr>
          <a:xfrm>
            <a:off x="381000" y="76200"/>
            <a:ext cx="8382000" cy="639762"/>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uLnTx/>
                <a:uFillTx/>
                <a:latin typeface="Calibri" pitchFamily="34" charset="0"/>
                <a:ea typeface="+mj-ea"/>
                <a:cs typeface="Calibri" pitchFamily="34" charset="0"/>
              </a:rPr>
              <a:t>Physiological limits of adult occurrence: Bluefin tuna</a:t>
            </a:r>
            <a:endParaRPr kumimoji="0" lang="en-US" sz="3200" b="1" i="0" u="none" strike="noStrike" kern="1200" cap="none" spc="0" normalizeH="0" baseline="0" noProof="0" dirty="0">
              <a:ln>
                <a:noFill/>
              </a:ln>
              <a:uLnTx/>
              <a:uFillTx/>
              <a:latin typeface="Calibri" pitchFamily="34" charset="0"/>
              <a:ea typeface="+mj-ea"/>
              <a:cs typeface="Calibri" pitchFamily="34" charset="0"/>
            </a:endParaRPr>
          </a:p>
        </p:txBody>
      </p:sp>
      <p:pic>
        <p:nvPicPr>
          <p:cNvPr id="4100" name="Picture 4"/>
          <p:cNvPicPr>
            <a:picLocks noChangeAspect="1" noChangeArrowheads="1"/>
          </p:cNvPicPr>
          <p:nvPr/>
        </p:nvPicPr>
        <p:blipFill>
          <a:blip r:embed="rId3" cstate="print"/>
          <a:srcRect/>
          <a:stretch>
            <a:fillRect/>
          </a:stretch>
        </p:blipFill>
        <p:spPr bwMode="auto">
          <a:xfrm>
            <a:off x="9525" y="1657350"/>
            <a:ext cx="9134475" cy="5200650"/>
          </a:xfrm>
          <a:prstGeom prst="rect">
            <a:avLst/>
          </a:prstGeom>
          <a:noFill/>
          <a:ln w="9525">
            <a:noFill/>
            <a:miter lim="800000"/>
            <a:headEnd/>
            <a:tailEnd/>
          </a:ln>
          <a:effectLst/>
        </p:spPr>
      </p:pic>
      <p:sp>
        <p:nvSpPr>
          <p:cNvPr id="4" name="Rectangle 3"/>
          <p:cNvSpPr/>
          <p:nvPr/>
        </p:nvSpPr>
        <p:spPr>
          <a:xfrm>
            <a:off x="152400" y="533401"/>
            <a:ext cx="8839200" cy="1179810"/>
          </a:xfrm>
          <a:prstGeom prst="rect">
            <a:avLst/>
          </a:prstGeom>
        </p:spPr>
        <p:txBody>
          <a:bodyPr wrap="square">
            <a:spAutoFit/>
          </a:bodyPr>
          <a:lstStyle/>
          <a:p>
            <a:pPr marL="228600" indent="-228600">
              <a:spcAft>
                <a:spcPts val="800"/>
              </a:spcAft>
              <a:buFont typeface="Arial" pitchFamily="34" charset="0"/>
              <a:buChar char="•"/>
            </a:pPr>
            <a:r>
              <a:rPr lang="en-US" sz="1600" dirty="0" smtClean="0"/>
              <a:t>Although well adapted to survive cold water on feeding grounds, adult bluefin tuna are less well adapted to very warm waters (Blank </a:t>
            </a:r>
            <a:r>
              <a:rPr lang="en-US" sz="1600" i="1" dirty="0" smtClean="0"/>
              <a:t>et al</a:t>
            </a:r>
            <a:r>
              <a:rPr lang="en-US" sz="1600" dirty="0" smtClean="0"/>
              <a:t>., 2004)</a:t>
            </a:r>
          </a:p>
          <a:p>
            <a:pPr marL="228600" indent="-228600">
              <a:spcAft>
                <a:spcPts val="800"/>
              </a:spcAft>
              <a:buFont typeface="Arial" pitchFamily="34" charset="0"/>
              <a:buChar char="•"/>
            </a:pPr>
            <a:r>
              <a:rPr lang="en-US" sz="1600" dirty="0" smtClean="0"/>
              <a:t>Classification of predicted surface temperatures based on published ranges suggests an increasingly stressful environment in May and June, particularly at entry points to the Gulf</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316215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r="21506"/>
          <a:stretch>
            <a:fillRect/>
          </a:stretch>
        </p:blipFill>
        <p:spPr bwMode="auto">
          <a:xfrm>
            <a:off x="4694134" y="0"/>
            <a:ext cx="4376917" cy="6858000"/>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l="79838" t="14208" b="75956"/>
          <a:stretch>
            <a:fillRect/>
          </a:stretch>
        </p:blipFill>
        <p:spPr bwMode="auto">
          <a:xfrm>
            <a:off x="3276600" y="6080760"/>
            <a:ext cx="1295400" cy="777240"/>
          </a:xfrm>
          <a:prstGeom prst="rect">
            <a:avLst/>
          </a:prstGeom>
          <a:noFill/>
          <a:ln w="9525">
            <a:noFill/>
            <a:miter lim="800000"/>
            <a:headEnd/>
            <a:tailEnd/>
          </a:ln>
          <a:effectLst/>
        </p:spPr>
      </p:pic>
      <p:sp>
        <p:nvSpPr>
          <p:cNvPr id="4" name="Title 17"/>
          <p:cNvSpPr txBox="1">
            <a:spLocks/>
          </p:cNvSpPr>
          <p:nvPr/>
        </p:nvSpPr>
        <p:spPr>
          <a:xfrm>
            <a:off x="0" y="76200"/>
            <a:ext cx="48006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Spawning habitat loss and gain</a:t>
            </a:r>
            <a:endParaRPr kumimoji="0" lang="en-US" sz="28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
        <p:nvSpPr>
          <p:cNvPr id="5" name="Rectangle 4"/>
          <p:cNvSpPr/>
          <p:nvPr/>
        </p:nvSpPr>
        <p:spPr>
          <a:xfrm>
            <a:off x="152400" y="940078"/>
            <a:ext cx="4343400" cy="4698722"/>
          </a:xfrm>
          <a:prstGeom prst="rect">
            <a:avLst/>
          </a:prstGeom>
        </p:spPr>
        <p:txBody>
          <a:bodyPr wrap="square">
            <a:spAutoFit/>
          </a:bodyPr>
          <a:lstStyle/>
          <a:p>
            <a:pPr marL="228600" indent="-228600">
              <a:spcAft>
                <a:spcPts val="800"/>
              </a:spcAft>
              <a:buFont typeface="Arial" pitchFamily="34" charset="0"/>
              <a:buChar char="•"/>
            </a:pPr>
            <a:r>
              <a:rPr lang="en-US" sz="2200" dirty="0" smtClean="0"/>
              <a:t>Mean probabilities of occurrence for yellowfin/blackfin tuna and skipjack tuna increased in all spring months in the northern Gulf of Mexico</a:t>
            </a:r>
          </a:p>
          <a:p>
            <a:pPr marL="228600" indent="-228600">
              <a:spcAft>
                <a:spcPts val="800"/>
              </a:spcAft>
              <a:buFont typeface="Arial" pitchFamily="34" charset="0"/>
              <a:buChar char="•"/>
            </a:pPr>
            <a:endParaRPr lang="en-US" sz="2200" dirty="0" smtClean="0"/>
          </a:p>
          <a:p>
            <a:pPr marL="228600" indent="-228600">
              <a:spcAft>
                <a:spcPts val="800"/>
              </a:spcAft>
              <a:buFont typeface="Arial" pitchFamily="34" charset="0"/>
              <a:buChar char="•"/>
            </a:pPr>
            <a:r>
              <a:rPr lang="en-US" sz="2200" dirty="0" smtClean="0"/>
              <a:t>In contrast, bluefin tuna larval occurrences were predicted to stay similar to 20</a:t>
            </a:r>
            <a:r>
              <a:rPr lang="en-US" sz="2200" baseline="30000" dirty="0" smtClean="0"/>
              <a:t>th</a:t>
            </a:r>
            <a:r>
              <a:rPr lang="en-US" sz="2200" dirty="0" smtClean="0"/>
              <a:t> century levels in March and April, and decrease strongly in May and June: the months which currently show strongest spawning activity</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099967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7"/>
          <p:cNvSpPr txBox="1">
            <a:spLocks/>
          </p:cNvSpPr>
          <p:nvPr/>
        </p:nvSpPr>
        <p:spPr>
          <a:xfrm>
            <a:off x="0" y="76200"/>
            <a:ext cx="8686800" cy="4572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Conclusions and future research directions</a:t>
            </a:r>
            <a:endParaRPr kumimoji="0" lang="en-US" sz="28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
        <p:nvSpPr>
          <p:cNvPr id="5" name="Rectangle 4"/>
          <p:cNvSpPr/>
          <p:nvPr/>
        </p:nvSpPr>
        <p:spPr>
          <a:xfrm>
            <a:off x="152400" y="940078"/>
            <a:ext cx="8534400" cy="5109090"/>
          </a:xfrm>
          <a:prstGeom prst="rect">
            <a:avLst/>
          </a:prstGeom>
        </p:spPr>
        <p:txBody>
          <a:bodyPr wrap="square">
            <a:spAutoFit/>
          </a:bodyPr>
          <a:lstStyle/>
          <a:p>
            <a:pPr marL="228600" indent="-228600">
              <a:spcAft>
                <a:spcPts val="800"/>
              </a:spcAft>
              <a:buFont typeface="Arial" pitchFamily="34" charset="0"/>
              <a:buChar char="•"/>
            </a:pPr>
            <a:r>
              <a:rPr lang="en-US" sz="2200" dirty="0" smtClean="0"/>
              <a:t>Increasing water temperatures in the Gulf of Mexico are likely to result in spatial and temporal shifts in spawning grounds</a:t>
            </a:r>
          </a:p>
          <a:p>
            <a:pPr marL="228600" indent="-228600">
              <a:spcAft>
                <a:spcPts val="800"/>
              </a:spcAft>
              <a:buFont typeface="Arial" pitchFamily="34" charset="0"/>
              <a:buChar char="•"/>
            </a:pPr>
            <a:r>
              <a:rPr lang="en-US" sz="2200" dirty="0" smtClean="0"/>
              <a:t>Bluefin tuna is likely to lose spring spawning habitat, while tropical tunas are likely to show earlier initiation of spawning</a:t>
            </a:r>
          </a:p>
          <a:p>
            <a:pPr marL="228600" indent="-228600">
              <a:spcAft>
                <a:spcPts val="800"/>
              </a:spcAft>
              <a:buFont typeface="Arial" pitchFamily="34" charset="0"/>
              <a:buChar char="•"/>
            </a:pPr>
            <a:r>
              <a:rPr lang="en-US" sz="2200" dirty="0" smtClean="0"/>
              <a:t>In the future, we hope to examine the effects of water temperature on larval growth and survival</a:t>
            </a:r>
          </a:p>
          <a:p>
            <a:pPr marL="228600" indent="-228600">
              <a:spcAft>
                <a:spcPts val="800"/>
              </a:spcAft>
              <a:buFont typeface="Arial" pitchFamily="34" charset="0"/>
              <a:buChar char="•"/>
            </a:pPr>
            <a:r>
              <a:rPr lang="en-US" sz="2200" dirty="0" smtClean="0"/>
              <a:t>In addition, effects of climate change migration patterns will be examined and the modeled climate change area expanded</a:t>
            </a:r>
          </a:p>
          <a:p>
            <a:pPr marL="228600" indent="-228600">
              <a:spcAft>
                <a:spcPts val="800"/>
              </a:spcAft>
              <a:buFont typeface="Arial" pitchFamily="34" charset="0"/>
              <a:buChar char="•"/>
            </a:pPr>
            <a:r>
              <a:rPr lang="en-US" sz="2200" dirty="0" smtClean="0"/>
              <a:t>Once the IPCC-AR5 models are available, we would also like to make use of the biological predictions, and apply results to models of larval feeding, growth and </a:t>
            </a:r>
            <a:r>
              <a:rPr lang="en-US" sz="2200" dirty="0" smtClean="0"/>
              <a:t>survival</a:t>
            </a:r>
          </a:p>
          <a:p>
            <a:pPr marL="228600" indent="-228600">
              <a:spcAft>
                <a:spcPts val="800"/>
              </a:spcAft>
              <a:buFont typeface="Arial" pitchFamily="34" charset="0"/>
              <a:buChar char="•"/>
            </a:pPr>
            <a:r>
              <a:rPr lang="en-US" sz="2200" dirty="0" smtClean="0"/>
              <a:t>Model Validation?</a:t>
            </a:r>
          </a:p>
          <a:p>
            <a:pPr marL="228600" indent="-228600">
              <a:spcAft>
                <a:spcPts val="800"/>
              </a:spcAft>
              <a:buFont typeface="Arial" pitchFamily="34" charset="0"/>
              <a:buChar char="•"/>
            </a:pPr>
            <a:endParaRPr lang="en-US" sz="2200" dirty="0"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4683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1828800" y="152400"/>
            <a:ext cx="5626100" cy="701675"/>
          </a:xfrm>
          <a:prstGeom prst="rect">
            <a:avLst/>
          </a:prstGeom>
          <a:noFill/>
          <a:ln w="9525">
            <a:noFill/>
            <a:miter lim="800000"/>
            <a:headEnd/>
            <a:tailEnd/>
          </a:ln>
        </p:spPr>
        <p:txBody>
          <a:bodyPr wrap="none">
            <a:prstTxWarp prst="textNoShape">
              <a:avLst/>
            </a:prstTxWarp>
            <a:spAutoFit/>
          </a:bodyPr>
          <a:lstStyle/>
          <a:p>
            <a:pPr algn="ctr"/>
            <a:r>
              <a:rPr lang="en-US" sz="2000" b="1" dirty="0"/>
              <a:t>NOAA Spring Research Cruise Support</a:t>
            </a:r>
          </a:p>
          <a:p>
            <a:pPr algn="ctr"/>
            <a:r>
              <a:rPr lang="en-US" sz="2000" b="1" dirty="0"/>
              <a:t>Real Time Oceanographic Data and Analysis</a:t>
            </a:r>
            <a:r>
              <a:rPr lang="en-US" b="1" dirty="0"/>
              <a:t> </a:t>
            </a:r>
            <a:endParaRPr lang="en-US" dirty="0"/>
          </a:p>
        </p:txBody>
      </p:sp>
      <p:pic>
        <p:nvPicPr>
          <p:cNvPr id="6" name="Picture 5" descr="Apr 18, 2012zoomstations.jpg"/>
          <p:cNvPicPr>
            <a:picLocks noChangeAspect="1"/>
          </p:cNvPicPr>
          <p:nvPr/>
        </p:nvPicPr>
        <p:blipFill>
          <a:blip r:embed="rId3"/>
          <a:stretch>
            <a:fillRect/>
          </a:stretch>
        </p:blipFill>
        <p:spPr>
          <a:xfrm>
            <a:off x="278606" y="914399"/>
            <a:ext cx="3912394" cy="2362201"/>
          </a:xfrm>
          <a:prstGeom prst="rect">
            <a:avLst/>
          </a:prstGeom>
        </p:spPr>
      </p:pic>
      <p:pic>
        <p:nvPicPr>
          <p:cNvPr id="7" name="Picture 6" descr="ROFFS EasternGOM23Ap2012[3].jpg"/>
          <p:cNvPicPr>
            <a:picLocks noChangeAspect="1"/>
          </p:cNvPicPr>
          <p:nvPr/>
        </p:nvPicPr>
        <p:blipFill>
          <a:blip r:embed="rId4"/>
          <a:stretch>
            <a:fillRect/>
          </a:stretch>
        </p:blipFill>
        <p:spPr>
          <a:xfrm>
            <a:off x="228600" y="3429000"/>
            <a:ext cx="4035906" cy="3200400"/>
          </a:xfrm>
          <a:prstGeom prst="rect">
            <a:avLst/>
          </a:prstGeom>
        </p:spPr>
      </p:pic>
      <p:pic>
        <p:nvPicPr>
          <p:cNvPr id="8" name="Picture 7" descr="Figure4.jpg"/>
          <p:cNvPicPr>
            <a:picLocks noChangeAspect="1"/>
          </p:cNvPicPr>
          <p:nvPr/>
        </p:nvPicPr>
        <p:blipFill>
          <a:blip r:embed="rId5"/>
          <a:stretch>
            <a:fillRect/>
          </a:stretch>
        </p:blipFill>
        <p:spPr>
          <a:xfrm>
            <a:off x="4419600" y="1524000"/>
            <a:ext cx="4572000" cy="44196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14" name="Rectangle 10"/>
          <p:cNvSpPr>
            <a:spLocks noChangeArrowheads="1"/>
          </p:cNvSpPr>
          <p:nvPr/>
        </p:nvSpPr>
        <p:spPr bwMode="auto">
          <a:xfrm>
            <a:off x="762000" y="381000"/>
            <a:ext cx="8007320" cy="400110"/>
          </a:xfrm>
          <a:prstGeom prst="rect">
            <a:avLst/>
          </a:prstGeom>
          <a:noFill/>
          <a:ln w="9525">
            <a:noFill/>
            <a:miter lim="800000"/>
            <a:headEnd/>
            <a:tailEnd/>
          </a:ln>
        </p:spPr>
        <p:txBody>
          <a:bodyPr wrap="none">
            <a:prstTxWarp prst="textNoShape">
              <a:avLst/>
            </a:prstTxWarp>
            <a:spAutoFit/>
          </a:bodyPr>
          <a:lstStyle/>
          <a:p>
            <a:r>
              <a:rPr lang="en-US" sz="2000" b="1" dirty="0"/>
              <a:t>Bluefin Tuna spawning habitat model recent conditions (08-14 April 2012)</a:t>
            </a:r>
          </a:p>
        </p:txBody>
      </p:sp>
      <p:pic>
        <p:nvPicPr>
          <p:cNvPr id="6" name="Picture 5" descr="Caribbean Model Apr8_14.jpg"/>
          <p:cNvPicPr>
            <a:picLocks noChangeAspect="1"/>
          </p:cNvPicPr>
          <p:nvPr/>
        </p:nvPicPr>
        <p:blipFill>
          <a:blip r:embed="rId3"/>
          <a:stretch>
            <a:fillRect/>
          </a:stretch>
        </p:blipFill>
        <p:spPr>
          <a:xfrm>
            <a:off x="0" y="1676400"/>
            <a:ext cx="4724400" cy="4106948"/>
          </a:xfrm>
          <a:prstGeom prst="rect">
            <a:avLst/>
          </a:prstGeom>
        </p:spPr>
      </p:pic>
      <p:pic>
        <p:nvPicPr>
          <p:cNvPr id="7" name="Picture 6" descr="GOM Model Apr8_14.jpg"/>
          <p:cNvPicPr>
            <a:picLocks noChangeAspect="1"/>
          </p:cNvPicPr>
          <p:nvPr/>
        </p:nvPicPr>
        <p:blipFill>
          <a:blip r:embed="rId4"/>
          <a:stretch>
            <a:fillRect/>
          </a:stretch>
        </p:blipFill>
        <p:spPr>
          <a:xfrm>
            <a:off x="4724400" y="2068972"/>
            <a:ext cx="4419599" cy="307770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5410200" cy="655638"/>
          </a:xfrm>
        </p:spPr>
        <p:txBody>
          <a:bodyPr rtlCol="0">
            <a:normAutofit/>
          </a:bodyPr>
          <a:lstStyle/>
          <a:p>
            <a:pPr algn="ctr" eaLnBrk="1" fontAlgn="auto" hangingPunct="1">
              <a:spcAft>
                <a:spcPts val="0"/>
              </a:spcAft>
              <a:defRPr/>
            </a:pPr>
            <a:r>
              <a:rPr lang="en-US" sz="2800" b="1" dirty="0" smtClean="0">
                <a:effectLst>
                  <a:glow rad="101600">
                    <a:schemeClr val="bg1">
                      <a:alpha val="60000"/>
                    </a:schemeClr>
                  </a:glow>
                </a:effectLst>
              </a:rPr>
              <a:t>Acknowledgements</a:t>
            </a:r>
            <a:endParaRPr lang="en-US" sz="2800" b="1" dirty="0">
              <a:effectLst>
                <a:glow rad="101600">
                  <a:schemeClr val="bg1">
                    <a:alpha val="60000"/>
                  </a:schemeClr>
                </a:glow>
              </a:effectLst>
            </a:endParaRPr>
          </a:p>
        </p:txBody>
      </p:sp>
      <p:sp>
        <p:nvSpPr>
          <p:cNvPr id="5" name="Content Placeholder 4"/>
          <p:cNvSpPr>
            <a:spLocks noGrp="1"/>
          </p:cNvSpPr>
          <p:nvPr>
            <p:ph idx="1"/>
          </p:nvPr>
        </p:nvSpPr>
        <p:spPr>
          <a:xfrm>
            <a:off x="457200" y="609600"/>
            <a:ext cx="4267200" cy="6248400"/>
          </a:xfrm>
        </p:spPr>
        <p:txBody>
          <a:bodyPr rtlCol="0">
            <a:normAutofit fontScale="40000" lnSpcReduction="20000"/>
          </a:bodyPr>
          <a:lstStyle/>
          <a:p>
            <a:pPr eaLnBrk="1" fontAlgn="auto" hangingPunct="1">
              <a:spcAft>
                <a:spcPts val="0"/>
              </a:spcAft>
              <a:buSzPct val="120000"/>
              <a:buFont typeface="Arial" pitchFamily="34" charset="0"/>
              <a:buChar char="•"/>
              <a:defRPr/>
            </a:pPr>
            <a:r>
              <a:rPr lang="en-US" sz="3000" dirty="0" smtClean="0"/>
              <a:t>NOAA-NMFS</a:t>
            </a:r>
          </a:p>
          <a:p>
            <a:pPr lvl="1">
              <a:buSzPct val="120000"/>
              <a:buFont typeface="Arial" pitchFamily="34" charset="0"/>
              <a:buChar char="•"/>
              <a:defRPr/>
            </a:pPr>
            <a:r>
              <a:rPr lang="en-US" sz="2800" dirty="0" smtClean="0"/>
              <a:t>South East Fisheries Science Centre</a:t>
            </a:r>
          </a:p>
          <a:p>
            <a:pPr lvl="2">
              <a:buSzPct val="120000"/>
              <a:buFont typeface="Arial" pitchFamily="34" charset="0"/>
              <a:buChar char="•"/>
              <a:defRPr/>
            </a:pPr>
            <a:r>
              <a:rPr lang="en-US" dirty="0" smtClean="0"/>
              <a:t>Early Life History Group</a:t>
            </a:r>
          </a:p>
          <a:p>
            <a:pPr lvl="2">
              <a:buSzPct val="120000"/>
              <a:buFont typeface="Arial" pitchFamily="34" charset="0"/>
              <a:buChar char="•"/>
              <a:defRPr/>
            </a:pPr>
            <a:r>
              <a:rPr lang="en-US" dirty="0" smtClean="0"/>
              <a:t>Stock Assessment Division</a:t>
            </a:r>
          </a:p>
          <a:p>
            <a:pPr lvl="1">
              <a:buSzPct val="120000"/>
              <a:buFont typeface="Arial" pitchFamily="34" charset="0"/>
              <a:buChar char="•"/>
              <a:defRPr/>
            </a:pPr>
            <a:r>
              <a:rPr lang="en-US" sz="2900" dirty="0" smtClean="0"/>
              <a:t>Pascagoula Laboratory</a:t>
            </a:r>
          </a:p>
          <a:p>
            <a:pPr lvl="2">
              <a:buSzPct val="120000"/>
              <a:buFont typeface="Arial" pitchFamily="34" charset="0"/>
              <a:buChar char="•"/>
              <a:defRPr/>
            </a:pPr>
            <a:r>
              <a:rPr lang="en-US" dirty="0" smtClean="0"/>
              <a:t>Kim Williams</a:t>
            </a:r>
          </a:p>
          <a:p>
            <a:pPr lvl="2">
              <a:buSzPct val="120000"/>
              <a:buFont typeface="Arial" pitchFamily="34" charset="0"/>
              <a:buChar char="•"/>
              <a:defRPr/>
            </a:pPr>
            <a:r>
              <a:rPr lang="en-US" dirty="0" smtClean="0"/>
              <a:t>Joanne Lyczkowski-Shultz</a:t>
            </a:r>
          </a:p>
          <a:p>
            <a:pPr lvl="2">
              <a:buSzPct val="120000"/>
              <a:buFont typeface="Arial" pitchFamily="34" charset="0"/>
              <a:buChar char="•"/>
              <a:defRPr/>
            </a:pPr>
            <a:r>
              <a:rPr lang="en-US" dirty="0" smtClean="0"/>
              <a:t>David Hanisko</a:t>
            </a:r>
          </a:p>
          <a:p>
            <a:pPr lvl="2">
              <a:buSzPct val="120000"/>
              <a:buFont typeface="Arial" pitchFamily="34" charset="0"/>
              <a:buChar char="•"/>
              <a:defRPr/>
            </a:pPr>
            <a:r>
              <a:rPr lang="en-US" dirty="0" smtClean="0"/>
              <a:t>Denice Drass</a:t>
            </a:r>
          </a:p>
          <a:p>
            <a:pPr lvl="2">
              <a:buSzPct val="120000"/>
              <a:buFont typeface="Arial" pitchFamily="34" charset="0"/>
              <a:buChar char="•"/>
              <a:defRPr/>
            </a:pPr>
            <a:r>
              <a:rPr lang="en-US" dirty="0" smtClean="0"/>
              <a:t>Walter Ingram</a:t>
            </a:r>
          </a:p>
          <a:p>
            <a:pPr>
              <a:buSzPct val="120000"/>
              <a:buFont typeface="Arial" pitchFamily="34" charset="0"/>
              <a:buChar char="•"/>
              <a:defRPr/>
            </a:pPr>
            <a:r>
              <a:rPr lang="en-US" dirty="0" smtClean="0"/>
              <a:t>NOAA-AOML</a:t>
            </a:r>
          </a:p>
          <a:p>
            <a:pPr lvl="2">
              <a:buSzPct val="120000"/>
              <a:buFont typeface="Arial" pitchFamily="34" charset="0"/>
              <a:buChar char="•"/>
              <a:defRPr/>
            </a:pPr>
            <a:r>
              <a:rPr lang="en-US" dirty="0" smtClean="0"/>
              <a:t>Ryan Smith</a:t>
            </a:r>
          </a:p>
          <a:p>
            <a:pPr eaLnBrk="1" fontAlgn="auto" hangingPunct="1">
              <a:spcAft>
                <a:spcPts val="0"/>
              </a:spcAft>
              <a:buSzPct val="120000"/>
              <a:buFont typeface="Arial" pitchFamily="34" charset="0"/>
              <a:buChar char="•"/>
              <a:defRPr/>
            </a:pPr>
            <a:r>
              <a:rPr lang="en-US" sz="3000" dirty="0" smtClean="0"/>
              <a:t>Rosentiel School of Marine and Atmospheric Science</a:t>
            </a:r>
          </a:p>
          <a:p>
            <a:pPr lvl="1" eaLnBrk="1" fontAlgn="auto" hangingPunct="1">
              <a:spcAft>
                <a:spcPts val="0"/>
              </a:spcAft>
              <a:buSzPct val="120000"/>
              <a:buFont typeface="Arial" pitchFamily="34" charset="0"/>
              <a:buChar char="•"/>
              <a:defRPr/>
            </a:pPr>
            <a:r>
              <a:rPr lang="en-US" dirty="0" smtClean="0"/>
              <a:t>Andrew Bakun</a:t>
            </a:r>
          </a:p>
          <a:p>
            <a:pPr eaLnBrk="1" fontAlgn="auto" hangingPunct="1">
              <a:spcAft>
                <a:spcPts val="0"/>
              </a:spcAft>
              <a:buSzPct val="120000"/>
              <a:buFont typeface="Arial" pitchFamily="34" charset="0"/>
              <a:buChar char="•"/>
              <a:defRPr/>
            </a:pPr>
            <a:r>
              <a:rPr lang="en-US" sz="3000" dirty="0" smtClean="0"/>
              <a:t>Fisheries and the Environment (FATE)</a:t>
            </a:r>
          </a:p>
          <a:p>
            <a:pPr eaLnBrk="1" fontAlgn="auto" hangingPunct="1">
              <a:spcAft>
                <a:spcPts val="0"/>
              </a:spcAft>
              <a:buSzPct val="120000"/>
              <a:buFont typeface="Arial" pitchFamily="34" charset="0"/>
              <a:buChar char="•"/>
              <a:defRPr/>
            </a:pPr>
            <a:r>
              <a:rPr lang="en-US" sz="3000" dirty="0" smtClean="0"/>
              <a:t>University of South Florida</a:t>
            </a:r>
          </a:p>
          <a:p>
            <a:pPr lvl="1">
              <a:buSzPct val="120000"/>
              <a:buFont typeface="Arial" pitchFamily="34" charset="0"/>
              <a:buChar char="•"/>
              <a:defRPr/>
            </a:pPr>
            <a:r>
              <a:rPr lang="en-US" sz="2800" dirty="0" smtClean="0"/>
              <a:t>Frank Muller-Karger</a:t>
            </a:r>
          </a:p>
          <a:p>
            <a:pPr lvl="1">
              <a:buSzPct val="120000"/>
              <a:buFont typeface="Arial" pitchFamily="34" charset="0"/>
              <a:buChar char="•"/>
              <a:defRPr/>
            </a:pPr>
            <a:r>
              <a:rPr lang="en-US" sz="2800" dirty="0" smtClean="0"/>
              <a:t>Sennai Habtes</a:t>
            </a:r>
          </a:p>
          <a:p>
            <a:pPr eaLnBrk="1" fontAlgn="auto" hangingPunct="1">
              <a:spcAft>
                <a:spcPts val="0"/>
              </a:spcAft>
              <a:buSzPct val="120000"/>
              <a:buFont typeface="Arial" pitchFamily="34" charset="0"/>
              <a:buChar char="•"/>
              <a:defRPr/>
            </a:pPr>
            <a:r>
              <a:rPr lang="en-US" sz="3000" dirty="0" smtClean="0"/>
              <a:t>ROFFS Ocean Fishing Forecasting Service</a:t>
            </a:r>
          </a:p>
          <a:p>
            <a:pPr lvl="2">
              <a:buSzPct val="120000"/>
              <a:buFont typeface="Arial" pitchFamily="34" charset="0"/>
              <a:buChar char="•"/>
              <a:defRPr/>
            </a:pPr>
            <a:r>
              <a:rPr lang="en-US" sz="2500" dirty="0" smtClean="0"/>
              <a:t>Mitch Roffer</a:t>
            </a:r>
          </a:p>
          <a:p>
            <a:pPr lvl="2">
              <a:buSzPct val="120000"/>
              <a:buFont typeface="Arial" pitchFamily="34" charset="0"/>
              <a:buChar char="•"/>
              <a:defRPr/>
            </a:pPr>
            <a:r>
              <a:rPr lang="en-US" sz="2500" dirty="0" smtClean="0"/>
              <a:t>Greg Gawlikowski</a:t>
            </a:r>
          </a:p>
          <a:p>
            <a:pPr lvl="2">
              <a:buSzPct val="120000"/>
              <a:buFont typeface="Arial" pitchFamily="34" charset="0"/>
              <a:buChar char="•"/>
              <a:defRPr/>
            </a:pPr>
            <a:r>
              <a:rPr lang="en-US" sz="2500" b="1" dirty="0" smtClean="0"/>
              <a:t>Matthew Upton</a:t>
            </a:r>
          </a:p>
          <a:p>
            <a:pPr>
              <a:buSzPct val="120000"/>
              <a:buFont typeface="Arial" pitchFamily="34" charset="0"/>
              <a:buChar char="•"/>
              <a:defRPr/>
            </a:pPr>
            <a:r>
              <a:rPr lang="en-US" sz="3000" dirty="0" smtClean="0"/>
              <a:t>The University of Southern Mississippi</a:t>
            </a:r>
          </a:p>
          <a:p>
            <a:pPr lvl="1">
              <a:buSzPct val="120000"/>
              <a:buFont typeface="Arial" pitchFamily="34" charset="0"/>
              <a:buChar char="•"/>
              <a:defRPr/>
            </a:pPr>
            <a:r>
              <a:rPr lang="en-US" sz="2800" dirty="0" smtClean="0"/>
              <a:t>Jim Franks</a:t>
            </a:r>
          </a:p>
          <a:p>
            <a:pPr lvl="1">
              <a:buSzPct val="120000"/>
              <a:buFont typeface="Arial" pitchFamily="34" charset="0"/>
              <a:buChar char="•"/>
              <a:defRPr/>
            </a:pPr>
            <a:r>
              <a:rPr lang="en-US" sz="2800" dirty="0" smtClean="0"/>
              <a:t>Bruce Comyns</a:t>
            </a:r>
          </a:p>
          <a:p>
            <a:pPr>
              <a:buSzPct val="120000"/>
              <a:buFont typeface="Arial" pitchFamily="34" charset="0"/>
              <a:buChar char="•"/>
              <a:defRPr/>
            </a:pPr>
            <a:r>
              <a:rPr lang="en-US" sz="3200" dirty="0" smtClean="0"/>
              <a:t>The University of South Carolina</a:t>
            </a:r>
          </a:p>
          <a:p>
            <a:pPr lvl="1">
              <a:buSzPct val="120000"/>
              <a:buFont typeface="Arial" pitchFamily="34" charset="0"/>
              <a:buChar char="•"/>
              <a:defRPr/>
            </a:pPr>
            <a:r>
              <a:rPr lang="en-US" sz="2800" dirty="0" smtClean="0"/>
              <a:t>Joe Quattro</a:t>
            </a:r>
          </a:p>
          <a:p>
            <a:pPr lvl="1">
              <a:buSzPct val="120000"/>
              <a:buFont typeface="Arial" pitchFamily="34" charset="0"/>
              <a:buChar char="•"/>
              <a:defRPr/>
            </a:pPr>
            <a:r>
              <a:rPr lang="en-US" dirty="0" smtClean="0"/>
              <a:t>Mark Roberts</a:t>
            </a:r>
          </a:p>
          <a:p>
            <a:pPr>
              <a:buSzPct val="120000"/>
              <a:buFont typeface="Arial" pitchFamily="34" charset="0"/>
              <a:buChar char="•"/>
              <a:defRPr/>
            </a:pPr>
            <a:r>
              <a:rPr lang="en-US" sz="3200" dirty="0" smtClean="0"/>
              <a:t>INAPESCA Mexico</a:t>
            </a:r>
          </a:p>
          <a:p>
            <a:pPr lvl="1">
              <a:buSzPct val="120000"/>
              <a:buFont typeface="Arial" pitchFamily="34" charset="0"/>
              <a:buChar char="•"/>
              <a:defRPr/>
            </a:pPr>
            <a:r>
              <a:rPr lang="en-US" sz="2800" dirty="0" smtClean="0"/>
              <a:t>Karina Ramirez</a:t>
            </a:r>
          </a:p>
          <a:p>
            <a:pPr>
              <a:buSzPct val="120000"/>
              <a:buFont typeface="Arial" pitchFamily="34" charset="0"/>
              <a:buChar char="•"/>
              <a:defRPr/>
            </a:pPr>
            <a:r>
              <a:rPr lang="en-US" sz="3000" dirty="0" smtClean="0"/>
              <a:t>NASA - Biodiversity and Ecological Forecasting</a:t>
            </a:r>
          </a:p>
          <a:p>
            <a:pPr eaLnBrk="1" fontAlgn="auto" hangingPunct="1">
              <a:spcAft>
                <a:spcPts val="0"/>
              </a:spcAft>
              <a:buSzPct val="120000"/>
              <a:buFont typeface="Arial" pitchFamily="34" charset="0"/>
              <a:buChar char="•"/>
              <a:defRPr/>
            </a:pPr>
            <a:r>
              <a:rPr lang="en-US" sz="3000" dirty="0" smtClean="0"/>
              <a:t>National Research Council (NRC)</a:t>
            </a:r>
          </a:p>
          <a:p>
            <a:pPr eaLnBrk="1" fontAlgn="auto" hangingPunct="1">
              <a:spcAft>
                <a:spcPts val="0"/>
              </a:spcAft>
              <a:buSzPct val="120000"/>
              <a:buFont typeface="Arial" pitchFamily="34" charset="0"/>
              <a:buChar char="•"/>
              <a:defRPr/>
            </a:pPr>
            <a:r>
              <a:rPr lang="en-US" sz="2800" dirty="0" smtClean="0"/>
              <a:t>Plankton Sorting and Identification Center, Szczecin, Poland </a:t>
            </a:r>
          </a:p>
          <a:p>
            <a:pPr eaLnBrk="1" fontAlgn="auto" hangingPunct="1">
              <a:spcAft>
                <a:spcPts val="0"/>
              </a:spcAft>
              <a:buSzPct val="120000"/>
              <a:buFont typeface="Arial" pitchFamily="34" charset="0"/>
              <a:buChar char="•"/>
              <a:defRPr/>
            </a:pPr>
            <a:r>
              <a:rPr lang="en-US" sz="2800" dirty="0" smtClean="0"/>
              <a:t>The University of Miami Cooperative Institute for Marine and Atmospheric Studies</a:t>
            </a:r>
            <a:endParaRPr lang="en-US" dirty="0"/>
          </a:p>
        </p:txBody>
      </p:sp>
      <p:sp>
        <p:nvSpPr>
          <p:cNvPr id="9" name="Title 1"/>
          <p:cNvSpPr txBox="1">
            <a:spLocks/>
          </p:cNvSpPr>
          <p:nvPr/>
        </p:nvSpPr>
        <p:spPr>
          <a:xfrm>
            <a:off x="4876800" y="2590800"/>
            <a:ext cx="4114800" cy="38100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References and publications</a:t>
            </a:r>
            <a:endParaRPr lang="en-US" sz="2000" b="1" dirty="0"/>
          </a:p>
        </p:txBody>
      </p:sp>
      <p:sp>
        <p:nvSpPr>
          <p:cNvPr id="10" name="Content Placeholder 2"/>
          <p:cNvSpPr txBox="1">
            <a:spLocks/>
          </p:cNvSpPr>
          <p:nvPr/>
        </p:nvSpPr>
        <p:spPr>
          <a:xfrm>
            <a:off x="4419600" y="2971800"/>
            <a:ext cx="4648200" cy="38401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050" b="1" dirty="0" smtClean="0"/>
              <a:t>Spawning habitat model</a:t>
            </a:r>
            <a:r>
              <a:rPr lang="en-AU" sz="1050" dirty="0" smtClean="0"/>
              <a:t>: Muhling, B.A., Lamkin, J.T., Roffer, M.A. (2010) Predicting the occurrence of bluefin tuna (</a:t>
            </a:r>
            <a:r>
              <a:rPr lang="en-AU" sz="1050" i="1" dirty="0" smtClean="0"/>
              <a:t>Thunnus thynnus</a:t>
            </a:r>
            <a:r>
              <a:rPr lang="en-AU" sz="1050" dirty="0" smtClean="0"/>
              <a:t>) larvae in the northern Gulf of Mexico: Building a classification model from archival data </a:t>
            </a:r>
            <a:r>
              <a:rPr lang="en-AU" sz="1050" i="1" dirty="0" smtClean="0"/>
              <a:t>Fisheries Oceanography</a:t>
            </a:r>
            <a:r>
              <a:rPr lang="en-AU" sz="1050" dirty="0" smtClean="0"/>
              <a:t> </a:t>
            </a:r>
            <a:r>
              <a:rPr lang="en-AU" sz="1050" b="1" dirty="0" smtClean="0"/>
              <a:t>19</a:t>
            </a:r>
            <a:r>
              <a:rPr lang="en-AU" sz="1050" dirty="0" smtClean="0"/>
              <a:t>: 526-539.</a:t>
            </a:r>
            <a:endParaRPr lang="en-US" sz="1050" dirty="0" smtClean="0"/>
          </a:p>
          <a:p>
            <a:r>
              <a:rPr lang="en-AU" sz="1050" b="1" dirty="0" smtClean="0"/>
              <a:t>Alternate spawning areas</a:t>
            </a:r>
            <a:r>
              <a:rPr lang="en-AU" sz="1050" dirty="0" smtClean="0"/>
              <a:t>: Muhling, B.A., Lamkin, J.T., Quattro, J.M., Smith, R.A., Roberts, M.A., Roffer, M.A., Ramirez, K.A. (2011) Collection of larval bluefin tuna (</a:t>
            </a:r>
            <a:r>
              <a:rPr lang="en-AU" sz="1050" i="1" dirty="0" smtClean="0"/>
              <a:t>Thunnus thynnus</a:t>
            </a:r>
            <a:r>
              <a:rPr lang="en-AU" sz="1050" dirty="0" smtClean="0"/>
              <a:t>) outside documented western Atlantic spawning grounds. </a:t>
            </a:r>
            <a:r>
              <a:rPr lang="en-AU" sz="1050" i="1" dirty="0" smtClean="0"/>
              <a:t>Bulletin of Marine Science </a:t>
            </a:r>
            <a:r>
              <a:rPr lang="en-AU" sz="1050" dirty="0" smtClean="0"/>
              <a:t>87: 687-694.</a:t>
            </a:r>
            <a:endParaRPr lang="en-US" sz="1050" dirty="0" smtClean="0"/>
          </a:p>
          <a:p>
            <a:r>
              <a:rPr lang="en-AU" sz="1050" b="1" dirty="0" smtClean="0"/>
              <a:t>Bluefin tuna and climate change</a:t>
            </a:r>
            <a:r>
              <a:rPr lang="en-AU" sz="1050" dirty="0" smtClean="0"/>
              <a:t>: Muhling, B.A., Lee, S-K, Lamkin, J.T. (2011) Predicting the effects of climate change on bluefin tuna (</a:t>
            </a:r>
            <a:r>
              <a:rPr lang="en-AU" sz="1050" i="1" dirty="0" smtClean="0"/>
              <a:t>Thunnus thynnus</a:t>
            </a:r>
            <a:r>
              <a:rPr lang="en-AU" sz="1050" dirty="0" smtClean="0"/>
              <a:t>) spawning habitat in the Gulf of Mexico. </a:t>
            </a:r>
            <a:r>
              <a:rPr lang="en-AU" sz="1050" i="1" dirty="0" smtClean="0"/>
              <a:t>ICES Journal of Marine Science</a:t>
            </a:r>
            <a:r>
              <a:rPr lang="en-AU" sz="1050" dirty="0" smtClean="0"/>
              <a:t> 68: 1051-1062. </a:t>
            </a:r>
            <a:endParaRPr lang="en-US" sz="1050" dirty="0" smtClean="0"/>
          </a:p>
          <a:p>
            <a:r>
              <a:rPr lang="en-AU" sz="1050" b="1" dirty="0" smtClean="0"/>
              <a:t>The larval index</a:t>
            </a:r>
            <a:r>
              <a:rPr lang="en-AU" sz="1050" dirty="0" smtClean="0"/>
              <a:t>: Ingram, G.W. Jr., Richards, W.J., Lamkin, J.T., Muhling, B.A. (2010) Annual indices of Atlantic bluefin tuna (</a:t>
            </a:r>
            <a:r>
              <a:rPr lang="en-AU" sz="1050" i="1" dirty="0" smtClean="0"/>
              <a:t>Thunnus thynnus</a:t>
            </a:r>
            <a:r>
              <a:rPr lang="en-AU" sz="1050" dirty="0" smtClean="0"/>
              <a:t>) larvae in the Gulf of Mexico developed using delta-lognormal and multivariate models. </a:t>
            </a:r>
            <a:r>
              <a:rPr lang="en-AU" sz="1050" i="1" dirty="0" smtClean="0"/>
              <a:t>Aquatic Living Resources</a:t>
            </a:r>
            <a:r>
              <a:rPr lang="en-AU" sz="1050" dirty="0" smtClean="0"/>
              <a:t> </a:t>
            </a:r>
            <a:r>
              <a:rPr lang="en-AU" sz="1050" b="1" dirty="0" smtClean="0"/>
              <a:t>23</a:t>
            </a:r>
            <a:r>
              <a:rPr lang="en-AU" sz="1050" dirty="0" smtClean="0"/>
              <a:t>: 35-47.</a:t>
            </a:r>
          </a:p>
          <a:p>
            <a:r>
              <a:rPr lang="en-AU" sz="1050" b="1" dirty="0" smtClean="0"/>
              <a:t>Bluefin tuna larvae and the 2010 oil spill</a:t>
            </a:r>
            <a:r>
              <a:rPr lang="en-AU" sz="1050" dirty="0" smtClean="0"/>
              <a:t>: Muhling, B.A., Roffer, M.A., Lamkin, J.T., Ingram, G.W. Jr., Upton, M.A., Gawlikowski, G., Muller-Karger, F., Habtes, S., Richards, W.J. (2012) </a:t>
            </a:r>
            <a:r>
              <a:rPr lang="en-US" sz="1050" dirty="0"/>
              <a:t>Overlap between Atlantic blueﬁn tuna spawning grounds and </a:t>
            </a:r>
            <a:r>
              <a:rPr lang="en-US" sz="1050" dirty="0" smtClean="0"/>
              <a:t>observed Deepwater </a:t>
            </a:r>
            <a:r>
              <a:rPr lang="en-US" sz="1050" dirty="0"/>
              <a:t>Horizon surface oil in the northern Gulf of </a:t>
            </a:r>
            <a:r>
              <a:rPr lang="en-US" sz="1050" dirty="0" smtClean="0"/>
              <a:t>Mexico. Marine Pollution Bulletin</a:t>
            </a:r>
            <a:r>
              <a:rPr lang="en-US" sz="1050" dirty="0"/>
              <a:t>, </a:t>
            </a:r>
            <a:r>
              <a:rPr lang="en-US" sz="1050" dirty="0" smtClean="0"/>
              <a:t>doi:10.1016/j.marpolbul.2012.01.034</a:t>
            </a:r>
          </a:p>
          <a:p>
            <a:endParaRPr lang="en-US" sz="1050" dirty="0"/>
          </a:p>
        </p:txBody>
      </p:sp>
      <p:pic>
        <p:nvPicPr>
          <p:cNvPr id="11" name="Picture 10" descr="920lb-tuna-feb-1-2012-6-620x413.jpg"/>
          <p:cNvPicPr>
            <a:picLocks noChangeAspect="1"/>
          </p:cNvPicPr>
          <p:nvPr/>
        </p:nvPicPr>
        <p:blipFill>
          <a:blip r:embed="rId3"/>
          <a:stretch>
            <a:fillRect/>
          </a:stretch>
        </p:blipFill>
        <p:spPr>
          <a:xfrm>
            <a:off x="4876800" y="152400"/>
            <a:ext cx="3886200" cy="2438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668441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Autofit/>
          </a:bodyPr>
          <a:lstStyle/>
          <a:p>
            <a:r>
              <a:rPr lang="en-US" sz="3200" b="1" dirty="0" smtClean="0"/>
              <a:t>Tuna spawning in the Gulf of Mexico</a:t>
            </a:r>
            <a:endParaRPr lang="en-US" sz="3200" b="1" dirty="0"/>
          </a:p>
        </p:txBody>
      </p:sp>
      <p:sp>
        <p:nvSpPr>
          <p:cNvPr id="3" name="Content Placeholder 2"/>
          <p:cNvSpPr>
            <a:spLocks noGrp="1"/>
          </p:cNvSpPr>
          <p:nvPr>
            <p:ph idx="1"/>
          </p:nvPr>
        </p:nvSpPr>
        <p:spPr>
          <a:xfrm>
            <a:off x="457200" y="1066800"/>
            <a:ext cx="8229600" cy="2286000"/>
          </a:xfrm>
        </p:spPr>
        <p:txBody>
          <a:bodyPr>
            <a:normAutofit fontScale="62500" lnSpcReduction="20000"/>
          </a:bodyPr>
          <a:lstStyle/>
          <a:p>
            <a:r>
              <a:rPr lang="en-US" dirty="0" smtClean="0"/>
              <a:t>The Gulf of Mexico is a major spawning ground for Atlantic tunas, including</a:t>
            </a:r>
          </a:p>
          <a:p>
            <a:pPr lvl="1"/>
            <a:r>
              <a:rPr lang="en-US" dirty="0" smtClean="0"/>
              <a:t>Atlantic bluefin tuna (</a:t>
            </a:r>
            <a:r>
              <a:rPr lang="en-US" i="1" dirty="0" smtClean="0"/>
              <a:t>Thunnus thynnus</a:t>
            </a:r>
            <a:r>
              <a:rPr lang="en-US" dirty="0" smtClean="0"/>
              <a:t>) </a:t>
            </a:r>
          </a:p>
          <a:p>
            <a:pPr lvl="1"/>
            <a:r>
              <a:rPr lang="en-US" dirty="0" smtClean="0"/>
              <a:t>Yellowfin tuna (</a:t>
            </a:r>
            <a:r>
              <a:rPr lang="en-US" i="1" dirty="0" smtClean="0"/>
              <a:t>Thunnus albacares</a:t>
            </a:r>
            <a:r>
              <a:rPr lang="en-US" dirty="0" smtClean="0"/>
              <a:t>) </a:t>
            </a:r>
          </a:p>
          <a:p>
            <a:pPr lvl="1"/>
            <a:r>
              <a:rPr lang="en-US" dirty="0" smtClean="0"/>
              <a:t>Blackfin tuna (</a:t>
            </a:r>
            <a:r>
              <a:rPr lang="en-US" i="1" dirty="0" smtClean="0"/>
              <a:t>Thunnus atlanticus</a:t>
            </a:r>
            <a:r>
              <a:rPr lang="en-US" dirty="0" smtClean="0"/>
              <a:t>) </a:t>
            </a:r>
          </a:p>
          <a:p>
            <a:pPr lvl="1"/>
            <a:r>
              <a:rPr lang="en-US" dirty="0" smtClean="0"/>
              <a:t>Skipjack tuna (</a:t>
            </a:r>
            <a:r>
              <a:rPr lang="en-US" i="1" dirty="0" smtClean="0"/>
              <a:t>Katsuwonus pelamis</a:t>
            </a:r>
            <a:r>
              <a:rPr lang="en-US" dirty="0" smtClean="0"/>
              <a:t>)</a:t>
            </a:r>
          </a:p>
          <a:p>
            <a:r>
              <a:rPr lang="en-US" dirty="0" smtClean="0"/>
              <a:t>These species are commercially valuable, and some have been subject to heavy exploitation, and overfishing</a:t>
            </a:r>
          </a:p>
          <a:p>
            <a:endParaRPr lang="en-US" dirty="0" smtClean="0"/>
          </a:p>
          <a:p>
            <a:endParaRPr lang="en-US" dirty="0" smtClean="0"/>
          </a:p>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3956304"/>
            <a:ext cx="4572000" cy="2901696"/>
          </a:xfrm>
          <a:prstGeom prst="rect">
            <a:avLst/>
          </a:prstGeom>
          <a:noFill/>
          <a:ln w="9525">
            <a:noFill/>
            <a:miter lim="800000"/>
            <a:headEnd/>
            <a:tailEnd/>
          </a:ln>
        </p:spPr>
      </p:pic>
      <p:grpSp>
        <p:nvGrpSpPr>
          <p:cNvPr id="8" name="Group 7"/>
          <p:cNvGrpSpPr/>
          <p:nvPr/>
        </p:nvGrpSpPr>
        <p:grpSpPr>
          <a:xfrm>
            <a:off x="4485503" y="3886200"/>
            <a:ext cx="4658497" cy="2971800"/>
            <a:chOff x="4485503" y="3886200"/>
            <a:chExt cx="4658497" cy="2971800"/>
          </a:xfrm>
        </p:grpSpPr>
        <p:pic>
          <p:nvPicPr>
            <p:cNvPr id="6" name="Picture 7"/>
            <p:cNvPicPr>
              <a:picLocks noChangeAspect="1" noChangeArrowheads="1"/>
            </p:cNvPicPr>
            <p:nvPr/>
          </p:nvPicPr>
          <p:blipFill>
            <a:blip r:embed="rId3" cstate="print"/>
            <a:srcRect l="46643" t="3693" r="12498" b="59277"/>
            <a:stretch>
              <a:fillRect/>
            </a:stretch>
          </p:blipFill>
          <p:spPr bwMode="auto">
            <a:xfrm>
              <a:off x="4485503" y="3886200"/>
              <a:ext cx="4658497" cy="2971800"/>
            </a:xfrm>
            <a:prstGeom prst="rect">
              <a:avLst/>
            </a:prstGeom>
            <a:noFill/>
            <a:ln w="9525">
              <a:noFill/>
              <a:miter lim="800000"/>
              <a:headEnd/>
              <a:tailEnd/>
            </a:ln>
          </p:spPr>
        </p:pic>
        <p:sp>
          <p:nvSpPr>
            <p:cNvPr id="7" name="TextBox 12"/>
            <p:cNvSpPr txBox="1">
              <a:spLocks noChangeArrowheads="1"/>
            </p:cNvSpPr>
            <p:nvPr/>
          </p:nvSpPr>
          <p:spPr bwMode="auto">
            <a:xfrm>
              <a:off x="5638800" y="3962400"/>
              <a:ext cx="3124200" cy="400110"/>
            </a:xfrm>
            <a:prstGeom prst="rect">
              <a:avLst/>
            </a:prstGeom>
            <a:solidFill>
              <a:schemeClr val="bg1"/>
            </a:solidFill>
            <a:ln w="9525">
              <a:noFill/>
              <a:miter lim="800000"/>
              <a:headEnd/>
              <a:tailEnd/>
            </a:ln>
          </p:spPr>
          <p:txBody>
            <a:bodyPr wrap="square">
              <a:spAutoFit/>
            </a:bodyPr>
            <a:lstStyle/>
            <a:p>
              <a:pPr algn="ctr"/>
              <a:r>
                <a:rPr lang="en-US" sz="1000" b="1" dirty="0">
                  <a:latin typeface="Calibri" pitchFamily="34" charset="0"/>
                </a:rPr>
                <a:t>Western Atlantic Bluefin Tuna: Median </a:t>
              </a:r>
              <a:r>
                <a:rPr lang="en-US" sz="1000" b="1" dirty="0" smtClean="0">
                  <a:latin typeface="Calibri" pitchFamily="34" charset="0"/>
                </a:rPr>
                <a:t>estimate </a:t>
              </a:r>
              <a:r>
                <a:rPr lang="en-US" sz="1000" b="1" dirty="0">
                  <a:latin typeface="Calibri" pitchFamily="34" charset="0"/>
                </a:rPr>
                <a:t>of </a:t>
              </a:r>
              <a:endParaRPr lang="en-US" sz="1000" b="1" dirty="0" smtClean="0">
                <a:latin typeface="Calibri" pitchFamily="34" charset="0"/>
              </a:endParaRPr>
            </a:p>
            <a:p>
              <a:pPr algn="ctr"/>
              <a:r>
                <a:rPr lang="en-US" sz="1000" b="1" dirty="0">
                  <a:latin typeface="Calibri" pitchFamily="34" charset="0"/>
                </a:rPr>
                <a:t>s</a:t>
              </a:r>
              <a:r>
                <a:rPr lang="en-US" sz="1000" b="1" dirty="0" smtClean="0">
                  <a:latin typeface="Calibri" pitchFamily="34" charset="0"/>
                </a:rPr>
                <a:t>pawning stock </a:t>
              </a:r>
              <a:r>
                <a:rPr lang="en-US" sz="1000" b="1" dirty="0">
                  <a:latin typeface="Calibri" pitchFamily="34" charset="0"/>
                </a:rPr>
                <a:t>biomass </a:t>
              </a:r>
              <a:r>
                <a:rPr lang="en-US" sz="1000" b="1" dirty="0" smtClean="0">
                  <a:latin typeface="Calibri" pitchFamily="34" charset="0"/>
                </a:rPr>
                <a:t>(ICCAT</a:t>
              </a:r>
              <a:r>
                <a:rPr lang="en-US" sz="1000" b="1" dirty="0">
                  <a:latin typeface="Calibri" pitchFamily="34" charset="0"/>
                </a:rPr>
                <a:t>)</a:t>
              </a:r>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17483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381000" y="990600"/>
            <a:ext cx="6629400" cy="2236510"/>
          </a:xfrm>
          <a:prstGeom prst="rect">
            <a:avLst/>
          </a:prstGeom>
        </p:spPr>
        <p:txBody>
          <a:bodyPr wrap="square">
            <a:spAutoFit/>
          </a:bodyPr>
          <a:lstStyle/>
          <a:p>
            <a:pPr marL="228600" indent="-228600">
              <a:spcAft>
                <a:spcPts val="800"/>
              </a:spcAft>
              <a:buFont typeface="Arial" pitchFamily="34" charset="0"/>
              <a:buChar char="•"/>
            </a:pPr>
            <a:r>
              <a:rPr lang="en-US" dirty="0" smtClean="0"/>
              <a:t>Annual spring (April – June) plankton surveys have been completed across the northern Gulf of Mexico since 1977</a:t>
            </a:r>
            <a:endParaRPr lang="en-US" dirty="0"/>
          </a:p>
          <a:p>
            <a:pPr marL="228600" indent="-228600">
              <a:spcAft>
                <a:spcPts val="800"/>
              </a:spcAft>
              <a:buFont typeface="Arial" pitchFamily="34" charset="0"/>
              <a:buChar char="•"/>
            </a:pPr>
            <a:r>
              <a:rPr lang="en-US" dirty="0" smtClean="0"/>
              <a:t>These surveys were primarily designed to target bluefin tuna, however larvae of other tuna were also collected</a:t>
            </a:r>
          </a:p>
          <a:p>
            <a:pPr marL="228600" indent="-228600">
              <a:spcAft>
                <a:spcPts val="800"/>
              </a:spcAft>
              <a:buFont typeface="Arial" pitchFamily="34" charset="0"/>
              <a:buChar char="•"/>
            </a:pPr>
            <a:r>
              <a:rPr lang="en-US" dirty="0" smtClean="0"/>
              <a:t>Sampling methods included bongo net tows, neuston net tows, and CTD casts for environmental data and newly incorporated shallow subsurface net tows</a:t>
            </a:r>
            <a:endParaRPr lang="en-US" sz="1600" dirty="0" smtClean="0"/>
          </a:p>
        </p:txBody>
      </p:sp>
      <p:pic>
        <p:nvPicPr>
          <p:cNvPr id="31" name="Picture 2" descr="Bongo Tow"/>
          <p:cNvPicPr>
            <a:picLocks noChangeAspect="1" noChangeArrowheads="1"/>
          </p:cNvPicPr>
          <p:nvPr/>
        </p:nvPicPr>
        <p:blipFill>
          <a:blip r:embed="rId3" cstate="print"/>
          <a:srcRect t="14000" r="3999" b="12000"/>
          <a:stretch>
            <a:fillRect/>
          </a:stretch>
        </p:blipFill>
        <p:spPr bwMode="auto">
          <a:xfrm>
            <a:off x="7315200" y="1329608"/>
            <a:ext cx="1524000" cy="1565992"/>
          </a:xfrm>
          <a:prstGeom prst="rect">
            <a:avLst/>
          </a:prstGeom>
          <a:noFill/>
          <a:ln w="9525">
            <a:noFill/>
            <a:miter lim="800000"/>
            <a:headEnd/>
            <a:tailEnd/>
          </a:ln>
        </p:spPr>
      </p:pic>
      <p:sp>
        <p:nvSpPr>
          <p:cNvPr id="19" name="Title 18"/>
          <p:cNvSpPr>
            <a:spLocks noGrp="1"/>
          </p:cNvSpPr>
          <p:nvPr>
            <p:ph type="title" idx="4294967295"/>
          </p:nvPr>
        </p:nvSpPr>
        <p:spPr>
          <a:xfrm>
            <a:off x="381000" y="0"/>
            <a:ext cx="8763000" cy="838200"/>
          </a:xfrm>
        </p:spPr>
        <p:txBody>
          <a:bodyPr>
            <a:normAutofit/>
          </a:bodyPr>
          <a:lstStyle/>
          <a:p>
            <a:pPr algn="ctr"/>
            <a:r>
              <a:rPr lang="en-US" sz="3200" b="1" dirty="0" smtClean="0">
                <a:effectLst>
                  <a:glow rad="101600">
                    <a:schemeClr val="bg1">
                      <a:alpha val="60000"/>
                    </a:schemeClr>
                  </a:glow>
                </a:effectLst>
              </a:rPr>
              <a:t>Larval collections and spawning areas</a:t>
            </a:r>
            <a:endParaRPr lang="en-US" sz="3200" b="1" dirty="0">
              <a:effectLst>
                <a:glow rad="101600">
                  <a:schemeClr val="bg1">
                    <a:alpha val="60000"/>
                  </a:schemeClr>
                </a:glow>
              </a:effectLst>
            </a:endParaRPr>
          </a:p>
        </p:txBody>
      </p:sp>
      <p:pic>
        <p:nvPicPr>
          <p:cNvPr id="1027" name="Picture 3"/>
          <p:cNvPicPr>
            <a:picLocks noChangeAspect="1" noChangeArrowheads="1"/>
          </p:cNvPicPr>
          <p:nvPr/>
        </p:nvPicPr>
        <p:blipFill>
          <a:blip r:embed="rId4" cstate="print"/>
          <a:srcRect/>
          <a:stretch>
            <a:fillRect/>
          </a:stretch>
        </p:blipFill>
        <p:spPr bwMode="auto">
          <a:xfrm>
            <a:off x="4648200" y="3705225"/>
            <a:ext cx="4343400" cy="3152775"/>
          </a:xfrm>
          <a:prstGeom prst="rect">
            <a:avLst/>
          </a:prstGeom>
          <a:noFill/>
          <a:ln w="9525">
            <a:noFill/>
            <a:miter lim="800000"/>
            <a:headEnd/>
            <a:tailEnd/>
          </a:ln>
          <a:effectLst/>
        </p:spPr>
      </p:pic>
      <p:grpSp>
        <p:nvGrpSpPr>
          <p:cNvPr id="20" name="Group 19"/>
          <p:cNvGrpSpPr/>
          <p:nvPr/>
        </p:nvGrpSpPr>
        <p:grpSpPr>
          <a:xfrm>
            <a:off x="0" y="3683251"/>
            <a:ext cx="4154424" cy="3174749"/>
            <a:chOff x="4913376" y="3576262"/>
            <a:chExt cx="4154424" cy="3174749"/>
          </a:xfrm>
        </p:grpSpPr>
        <p:grpSp>
          <p:nvGrpSpPr>
            <p:cNvPr id="5" name="Group 16"/>
            <p:cNvGrpSpPr/>
            <p:nvPr/>
          </p:nvGrpSpPr>
          <p:grpSpPr>
            <a:xfrm>
              <a:off x="4913376" y="3576262"/>
              <a:ext cx="4154424" cy="3174749"/>
              <a:chOff x="4495800" y="3374410"/>
              <a:chExt cx="4419600" cy="3377393"/>
            </a:xfrm>
          </p:grpSpPr>
          <p:sp>
            <p:nvSpPr>
              <p:cNvPr id="18" name="Rectangle 17"/>
              <p:cNvSpPr/>
              <p:nvPr/>
            </p:nvSpPr>
            <p:spPr>
              <a:xfrm>
                <a:off x="5365230" y="6562319"/>
                <a:ext cx="3550170" cy="144905"/>
              </a:xfrm>
              <a:prstGeom prst="rect">
                <a:avLst/>
              </a:prstGeom>
              <a:solidFill>
                <a:schemeClr val="bg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p:cNvPicPr>
                <a:picLocks noChangeAspect="1" noChangeArrowheads="1"/>
              </p:cNvPicPr>
              <p:nvPr/>
            </p:nvPicPr>
            <p:blipFill>
              <a:blip r:embed="rId5" cstate="print"/>
              <a:srcRect/>
              <a:stretch>
                <a:fillRect/>
              </a:stretch>
            </p:blipFill>
            <p:spPr bwMode="auto">
              <a:xfrm>
                <a:off x="4495800" y="3374410"/>
                <a:ext cx="4419600" cy="3245870"/>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print"/>
              <a:srcRect/>
              <a:stretch>
                <a:fillRect/>
              </a:stretch>
            </p:blipFill>
            <p:spPr bwMode="auto">
              <a:xfrm>
                <a:off x="4640705" y="4895912"/>
                <a:ext cx="459128" cy="1593954"/>
              </a:xfrm>
              <a:prstGeom prst="rect">
                <a:avLst/>
              </a:prstGeom>
              <a:noFill/>
              <a:ln w="9525">
                <a:noFill/>
                <a:miter lim="800000"/>
                <a:headEnd/>
                <a:tailEnd/>
              </a:ln>
              <a:effectLst/>
            </p:spPr>
          </p:pic>
          <p:sp>
            <p:nvSpPr>
              <p:cNvPr id="16" name="TextBox 15"/>
              <p:cNvSpPr txBox="1"/>
              <p:nvPr/>
            </p:nvSpPr>
            <p:spPr>
              <a:xfrm>
                <a:off x="4495800" y="6489866"/>
                <a:ext cx="869430" cy="261937"/>
              </a:xfrm>
              <a:prstGeom prst="rect">
                <a:avLst/>
              </a:prstGeom>
              <a:solidFill>
                <a:schemeClr val="bg1"/>
              </a:solidFill>
            </p:spPr>
            <p:txBody>
              <a:bodyPr wrap="square" rtlCol="0">
                <a:spAutoFit/>
              </a:bodyPr>
              <a:lstStyle/>
              <a:p>
                <a:r>
                  <a:rPr lang="en-US" sz="1000" b="1" dirty="0" smtClean="0"/>
                  <a:t>Depth (m)</a:t>
                </a:r>
                <a:endParaRPr lang="en-US" sz="1000" b="1" dirty="0"/>
              </a:p>
            </p:txBody>
          </p:sp>
        </p:grpSp>
        <p:sp>
          <p:nvSpPr>
            <p:cNvPr id="12" name="Freeform 11"/>
            <p:cNvSpPr/>
            <p:nvPr/>
          </p:nvSpPr>
          <p:spPr>
            <a:xfrm>
              <a:off x="7467600" y="4648200"/>
              <a:ext cx="1001378" cy="1633621"/>
            </a:xfrm>
            <a:custGeom>
              <a:avLst/>
              <a:gdLst>
                <a:gd name="connsiteX0" fmla="*/ 61912 w 1214437"/>
                <a:gd name="connsiteY0" fmla="*/ 1981200 h 1981200"/>
                <a:gd name="connsiteX1" fmla="*/ 252412 w 1214437"/>
                <a:gd name="connsiteY1" fmla="*/ 1619250 h 1981200"/>
                <a:gd name="connsiteX2" fmla="*/ 328612 w 1214437"/>
                <a:gd name="connsiteY2" fmla="*/ 1257300 h 1981200"/>
                <a:gd name="connsiteX3" fmla="*/ 157162 w 1214437"/>
                <a:gd name="connsiteY3" fmla="*/ 962025 h 1981200"/>
                <a:gd name="connsiteX4" fmla="*/ 42862 w 1214437"/>
                <a:gd name="connsiteY4" fmla="*/ 676275 h 1981200"/>
                <a:gd name="connsiteX5" fmla="*/ 4762 w 1214437"/>
                <a:gd name="connsiteY5" fmla="*/ 333375 h 1981200"/>
                <a:gd name="connsiteX6" fmla="*/ 71437 w 1214437"/>
                <a:gd name="connsiteY6" fmla="*/ 142875 h 1981200"/>
                <a:gd name="connsiteX7" fmla="*/ 261937 w 1214437"/>
                <a:gd name="connsiteY7" fmla="*/ 38100 h 1981200"/>
                <a:gd name="connsiteX8" fmla="*/ 471487 w 1214437"/>
                <a:gd name="connsiteY8" fmla="*/ 28575 h 1981200"/>
                <a:gd name="connsiteX9" fmla="*/ 538162 w 1214437"/>
                <a:gd name="connsiteY9" fmla="*/ 209550 h 1981200"/>
                <a:gd name="connsiteX10" fmla="*/ 500062 w 1214437"/>
                <a:gd name="connsiteY10" fmla="*/ 438150 h 1981200"/>
                <a:gd name="connsiteX11" fmla="*/ 452437 w 1214437"/>
                <a:gd name="connsiteY11" fmla="*/ 619125 h 1981200"/>
                <a:gd name="connsiteX12" fmla="*/ 490537 w 1214437"/>
                <a:gd name="connsiteY12" fmla="*/ 771525 h 1981200"/>
                <a:gd name="connsiteX13" fmla="*/ 614362 w 1214437"/>
                <a:gd name="connsiteY13" fmla="*/ 857250 h 1981200"/>
                <a:gd name="connsiteX14" fmla="*/ 823912 w 1214437"/>
                <a:gd name="connsiteY14" fmla="*/ 733425 h 1981200"/>
                <a:gd name="connsiteX15" fmla="*/ 1014412 w 1214437"/>
                <a:gd name="connsiteY15" fmla="*/ 600075 h 1981200"/>
                <a:gd name="connsiteX16" fmla="*/ 1214437 w 1214437"/>
                <a:gd name="connsiteY16" fmla="*/ 600075 h 198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4437" h="1981200">
                  <a:moveTo>
                    <a:pt x="61912" y="1981200"/>
                  </a:moveTo>
                  <a:cubicBezTo>
                    <a:pt x="134937" y="1860550"/>
                    <a:pt x="207962" y="1739900"/>
                    <a:pt x="252412" y="1619250"/>
                  </a:cubicBezTo>
                  <a:cubicBezTo>
                    <a:pt x="296862" y="1498600"/>
                    <a:pt x="344487" y="1366838"/>
                    <a:pt x="328612" y="1257300"/>
                  </a:cubicBezTo>
                  <a:cubicBezTo>
                    <a:pt x="312737" y="1147763"/>
                    <a:pt x="204787" y="1058862"/>
                    <a:pt x="157162" y="962025"/>
                  </a:cubicBezTo>
                  <a:cubicBezTo>
                    <a:pt x="109537" y="865188"/>
                    <a:pt x="68262" y="781050"/>
                    <a:pt x="42862" y="676275"/>
                  </a:cubicBezTo>
                  <a:cubicBezTo>
                    <a:pt x="17462" y="571500"/>
                    <a:pt x="0" y="422275"/>
                    <a:pt x="4762" y="333375"/>
                  </a:cubicBezTo>
                  <a:cubicBezTo>
                    <a:pt x="9525" y="244475"/>
                    <a:pt x="28575" y="192088"/>
                    <a:pt x="71437" y="142875"/>
                  </a:cubicBezTo>
                  <a:cubicBezTo>
                    <a:pt x="114300" y="93663"/>
                    <a:pt x="195262" y="57150"/>
                    <a:pt x="261937" y="38100"/>
                  </a:cubicBezTo>
                  <a:cubicBezTo>
                    <a:pt x="328612" y="19050"/>
                    <a:pt x="425449" y="0"/>
                    <a:pt x="471487" y="28575"/>
                  </a:cubicBezTo>
                  <a:cubicBezTo>
                    <a:pt x="517525" y="57150"/>
                    <a:pt x="533400" y="141288"/>
                    <a:pt x="538162" y="209550"/>
                  </a:cubicBezTo>
                  <a:cubicBezTo>
                    <a:pt x="542924" y="277812"/>
                    <a:pt x="514349" y="369888"/>
                    <a:pt x="500062" y="438150"/>
                  </a:cubicBezTo>
                  <a:cubicBezTo>
                    <a:pt x="485775" y="506412"/>
                    <a:pt x="454024" y="563563"/>
                    <a:pt x="452437" y="619125"/>
                  </a:cubicBezTo>
                  <a:cubicBezTo>
                    <a:pt x="450850" y="674687"/>
                    <a:pt x="463550" y="731838"/>
                    <a:pt x="490537" y="771525"/>
                  </a:cubicBezTo>
                  <a:cubicBezTo>
                    <a:pt x="517525" y="811213"/>
                    <a:pt x="558800" y="863600"/>
                    <a:pt x="614362" y="857250"/>
                  </a:cubicBezTo>
                  <a:cubicBezTo>
                    <a:pt x="669924" y="850900"/>
                    <a:pt x="757237" y="776287"/>
                    <a:pt x="823912" y="733425"/>
                  </a:cubicBezTo>
                  <a:cubicBezTo>
                    <a:pt x="890587" y="690563"/>
                    <a:pt x="949325" y="622300"/>
                    <a:pt x="1014412" y="600075"/>
                  </a:cubicBezTo>
                  <a:cubicBezTo>
                    <a:pt x="1079499" y="577850"/>
                    <a:pt x="1146968" y="588962"/>
                    <a:pt x="1214437" y="600075"/>
                  </a:cubicBezTo>
                </a:path>
              </a:pathLst>
            </a:custGeom>
            <a:ln w="76200">
              <a:solidFill>
                <a:srgbClr val="00206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p:nvPr/>
          </p:nvSpPr>
          <p:spPr>
            <a:xfrm>
              <a:off x="6324600" y="4810310"/>
              <a:ext cx="1173976" cy="276999"/>
            </a:xfrm>
            <a:prstGeom prst="rect">
              <a:avLst/>
            </a:prstGeom>
            <a:noFill/>
          </p:spPr>
          <p:txBody>
            <a:bodyPr wrap="none" rtlCol="0">
              <a:spAutoFit/>
            </a:bodyPr>
            <a:lstStyle/>
            <a:p>
              <a:r>
                <a:rPr lang="en-US" sz="1200" b="1" dirty="0" smtClean="0"/>
                <a:t>Loop Current</a:t>
              </a:r>
              <a:endParaRPr lang="en-US" sz="1200" b="1"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9878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1" name="Group 30"/>
          <p:cNvGrpSpPr/>
          <p:nvPr/>
        </p:nvGrpSpPr>
        <p:grpSpPr>
          <a:xfrm>
            <a:off x="5028034" y="676609"/>
            <a:ext cx="4115966" cy="6181390"/>
            <a:chOff x="5028034" y="676609"/>
            <a:chExt cx="4115966" cy="6181390"/>
          </a:xfrm>
        </p:grpSpPr>
        <p:pic>
          <p:nvPicPr>
            <p:cNvPr id="2050" name="Picture 2"/>
            <p:cNvPicPr>
              <a:picLocks noChangeAspect="1" noChangeArrowheads="1"/>
            </p:cNvPicPr>
            <p:nvPr/>
          </p:nvPicPr>
          <p:blipFill>
            <a:blip r:embed="rId2" cstate="print"/>
            <a:srcRect b="5085"/>
            <a:stretch>
              <a:fillRect/>
            </a:stretch>
          </p:blipFill>
          <p:spPr bwMode="auto">
            <a:xfrm>
              <a:off x="5039448" y="676609"/>
              <a:ext cx="4104552" cy="199039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b="5314"/>
            <a:stretch>
              <a:fillRect/>
            </a:stretch>
          </p:blipFill>
          <p:spPr bwMode="auto">
            <a:xfrm>
              <a:off x="5028034" y="2734009"/>
              <a:ext cx="4114490" cy="1990391"/>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5029200" y="4756421"/>
              <a:ext cx="4113474" cy="2101578"/>
            </a:xfrm>
            <a:prstGeom prst="rect">
              <a:avLst/>
            </a:prstGeom>
            <a:noFill/>
            <a:ln w="9525">
              <a:noFill/>
              <a:miter lim="800000"/>
              <a:headEnd/>
              <a:tailEnd/>
            </a:ln>
            <a:effectLst/>
          </p:spPr>
        </p:pic>
        <p:sp>
          <p:nvSpPr>
            <p:cNvPr id="27" name="TextBox 26"/>
            <p:cNvSpPr txBox="1"/>
            <p:nvPr/>
          </p:nvSpPr>
          <p:spPr>
            <a:xfrm>
              <a:off x="5105400" y="685800"/>
              <a:ext cx="1052019" cy="276999"/>
            </a:xfrm>
            <a:prstGeom prst="rect">
              <a:avLst/>
            </a:prstGeom>
            <a:noFill/>
          </p:spPr>
          <p:txBody>
            <a:bodyPr wrap="none" rtlCol="0">
              <a:spAutoFit/>
            </a:bodyPr>
            <a:lstStyle/>
            <a:p>
              <a:r>
                <a:rPr lang="en-US" sz="1200" b="1" dirty="0" smtClean="0"/>
                <a:t>Skipjack Tuna</a:t>
              </a:r>
              <a:endParaRPr lang="en-US" sz="1200" b="1" dirty="0"/>
            </a:p>
          </p:txBody>
        </p:sp>
        <p:sp>
          <p:nvSpPr>
            <p:cNvPr id="28" name="TextBox 27"/>
            <p:cNvSpPr txBox="1"/>
            <p:nvPr/>
          </p:nvSpPr>
          <p:spPr>
            <a:xfrm>
              <a:off x="5105400" y="2743200"/>
              <a:ext cx="1695529" cy="276999"/>
            </a:xfrm>
            <a:prstGeom prst="rect">
              <a:avLst/>
            </a:prstGeom>
            <a:noFill/>
          </p:spPr>
          <p:txBody>
            <a:bodyPr wrap="none" rtlCol="0">
              <a:spAutoFit/>
            </a:bodyPr>
            <a:lstStyle/>
            <a:p>
              <a:r>
                <a:rPr lang="en-US" sz="1200" b="1" dirty="0" smtClean="0"/>
                <a:t>Yellowfin/Blackfin Tuna</a:t>
              </a:r>
              <a:endParaRPr lang="en-US" sz="1200" b="1" dirty="0"/>
            </a:p>
          </p:txBody>
        </p:sp>
        <p:sp>
          <p:nvSpPr>
            <p:cNvPr id="30" name="TextBox 29"/>
            <p:cNvSpPr txBox="1"/>
            <p:nvPr/>
          </p:nvSpPr>
          <p:spPr>
            <a:xfrm>
              <a:off x="5105400" y="4752201"/>
              <a:ext cx="985141" cy="276999"/>
            </a:xfrm>
            <a:prstGeom prst="rect">
              <a:avLst/>
            </a:prstGeom>
            <a:noFill/>
          </p:spPr>
          <p:txBody>
            <a:bodyPr wrap="none" rtlCol="0">
              <a:spAutoFit/>
            </a:bodyPr>
            <a:lstStyle/>
            <a:p>
              <a:r>
                <a:rPr lang="en-US" sz="1200" b="1" dirty="0" smtClean="0"/>
                <a:t>Bluefin Tuna</a:t>
              </a:r>
              <a:endParaRPr lang="en-US" sz="1200" b="1" dirty="0"/>
            </a:p>
          </p:txBody>
        </p:sp>
      </p:grpSp>
      <p:sp>
        <p:nvSpPr>
          <p:cNvPr id="32" name="Rectangle 31"/>
          <p:cNvSpPr/>
          <p:nvPr/>
        </p:nvSpPr>
        <p:spPr>
          <a:xfrm>
            <a:off x="76200" y="762000"/>
            <a:ext cx="4800600" cy="5570756"/>
          </a:xfrm>
          <a:prstGeom prst="rect">
            <a:avLst/>
          </a:prstGeom>
        </p:spPr>
        <p:txBody>
          <a:bodyPr wrap="square">
            <a:spAutoFit/>
          </a:bodyPr>
          <a:lstStyle/>
          <a:p>
            <a:pPr marL="228600" indent="-228600">
              <a:spcAft>
                <a:spcPts val="800"/>
              </a:spcAft>
              <a:buFont typeface="Arial" pitchFamily="34" charset="0"/>
              <a:buChar char="•"/>
            </a:pPr>
            <a:r>
              <a:rPr lang="en-US" sz="2400" dirty="0" smtClean="0"/>
              <a:t>Historically, skipjack tuna and yellowfin/blackfin tuna larvae have been collected across the northern Gulf of Mexico during spring, with the exception of shallower continental shelf waters </a:t>
            </a:r>
          </a:p>
          <a:p>
            <a:pPr marL="228600" indent="-228600">
              <a:spcAft>
                <a:spcPts val="800"/>
              </a:spcAft>
              <a:buFont typeface="Arial" pitchFamily="34" charset="0"/>
              <a:buChar char="•"/>
            </a:pPr>
            <a:r>
              <a:rPr lang="en-US" sz="2400" dirty="0" smtClean="0"/>
              <a:t>Bluefin tuna larvae were collected in lower numbers, especially in the eastern Gulf, where the Loop Current is usually present</a:t>
            </a:r>
          </a:p>
          <a:p>
            <a:pPr marL="228600" indent="-228600">
              <a:spcAft>
                <a:spcPts val="800"/>
              </a:spcAft>
              <a:buFont typeface="Arial" pitchFamily="34" charset="0"/>
              <a:buChar char="•"/>
            </a:pPr>
            <a:r>
              <a:rPr lang="en-US" sz="2400" dirty="0" smtClean="0"/>
              <a:t>Little is known about spawning activity in the southern Gulf of Mexico</a:t>
            </a:r>
          </a:p>
          <a:p>
            <a:pPr marL="228600" indent="-228600">
              <a:spcAft>
                <a:spcPts val="800"/>
              </a:spcAft>
              <a:buClr>
                <a:schemeClr val="accent6">
                  <a:lumMod val="50000"/>
                </a:schemeClr>
              </a:buClr>
            </a:pPr>
            <a:endParaRPr lang="en-US" sz="2400" dirty="0" smtClean="0"/>
          </a:p>
        </p:txBody>
      </p:sp>
      <p:sp>
        <p:nvSpPr>
          <p:cNvPr id="33" name="Title 18"/>
          <p:cNvSpPr txBox="1">
            <a:spLocks/>
          </p:cNvSpPr>
          <p:nvPr/>
        </p:nvSpPr>
        <p:spPr>
          <a:xfrm>
            <a:off x="0" y="0"/>
            <a:ext cx="8763000" cy="6858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glow rad="101600">
                    <a:schemeClr val="bg1">
                      <a:alpha val="60000"/>
                    </a:schemeClr>
                  </a:glow>
                </a:effectLst>
                <a:uLnTx/>
                <a:uFillTx/>
                <a:latin typeface="+mj-lt"/>
                <a:ea typeface="+mj-ea"/>
                <a:cs typeface="+mj-cs"/>
              </a:rPr>
              <a:t>Larval collections and spawning areas</a:t>
            </a:r>
            <a:endParaRPr kumimoji="0" lang="en-US" sz="3200" b="1" i="0"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7938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1"/>
          <p:cNvSpPr txBox="1">
            <a:spLocks/>
          </p:cNvSpPr>
          <p:nvPr/>
        </p:nvSpPr>
        <p:spPr>
          <a:xfrm>
            <a:off x="457200" y="0"/>
            <a:ext cx="8229600" cy="609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effectLst/>
                <a:uLnTx/>
                <a:uFillTx/>
                <a:latin typeface="+mj-lt"/>
                <a:ea typeface="+mj-ea"/>
                <a:cs typeface="+mj-cs"/>
              </a:rPr>
              <a:t>Larval and adult seasonality</a:t>
            </a:r>
          </a:p>
        </p:txBody>
      </p:sp>
      <p:sp>
        <p:nvSpPr>
          <p:cNvPr id="4" name="Content Placeholder 2"/>
          <p:cNvSpPr txBox="1">
            <a:spLocks/>
          </p:cNvSpPr>
          <p:nvPr/>
        </p:nvSpPr>
        <p:spPr>
          <a:xfrm>
            <a:off x="-31377" y="762000"/>
            <a:ext cx="9144000" cy="2590801"/>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Yellowfin/blackfin</a:t>
            </a:r>
            <a:r>
              <a:rPr lang="en-US" i="1" dirty="0" smtClean="0"/>
              <a:t> </a:t>
            </a:r>
            <a:r>
              <a:rPr lang="en-US" dirty="0" smtClean="0"/>
              <a:t>tuna</a:t>
            </a:r>
            <a:r>
              <a:rPr lang="en-US" i="1" dirty="0" smtClean="0"/>
              <a:t> </a:t>
            </a:r>
            <a:r>
              <a:rPr lang="en-US" dirty="0" smtClean="0"/>
              <a:t>larvae were most abundant during summer, while bluefin tuna showed a strong spring peak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Skipjack tuna larvae were found from spring to fall, increasing in occurrence through the year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smtClean="0"/>
              <a:t>Adult catches generally reflected larval seasonalities, although yellowfin and bluefin tuna in particular appeared to occupy the Gulf of Mexico outside spawning seasons, and skipjack tuna adults were caught more frequently in winter</a:t>
            </a:r>
          </a:p>
        </p:txBody>
      </p:sp>
      <p:sp>
        <p:nvSpPr>
          <p:cNvPr id="6" name="TextBox 5"/>
          <p:cNvSpPr txBox="1"/>
          <p:nvPr/>
        </p:nvSpPr>
        <p:spPr>
          <a:xfrm>
            <a:off x="2895686" y="3733800"/>
            <a:ext cx="3289875" cy="307777"/>
          </a:xfrm>
          <a:prstGeom prst="rect">
            <a:avLst/>
          </a:prstGeom>
          <a:noFill/>
        </p:spPr>
        <p:txBody>
          <a:bodyPr wrap="none" rtlCol="0">
            <a:spAutoFit/>
          </a:bodyPr>
          <a:lstStyle/>
          <a:p>
            <a:r>
              <a:rPr lang="en-US" sz="1400" b="1" dirty="0" smtClean="0"/>
              <a:t>Seasonal occurrences of adults and larvae</a:t>
            </a:r>
            <a:endParaRPr lang="en-US" sz="1400" b="1" dirty="0"/>
          </a:p>
        </p:txBody>
      </p:sp>
      <p:pic>
        <p:nvPicPr>
          <p:cNvPr id="2" name="Picture 2"/>
          <p:cNvPicPr>
            <a:picLocks noChangeAspect="1" noChangeArrowheads="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1" y="4313238"/>
            <a:ext cx="9144000" cy="2377486"/>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36243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Title 1"/>
          <p:cNvSpPr txBox="1">
            <a:spLocks/>
          </p:cNvSpPr>
          <p:nvPr/>
        </p:nvSpPr>
        <p:spPr>
          <a:xfrm>
            <a:off x="457200" y="152400"/>
            <a:ext cx="8229600" cy="6096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Biological processes and temperature</a:t>
            </a:r>
          </a:p>
        </p:txBody>
      </p:sp>
      <p:sp>
        <p:nvSpPr>
          <p:cNvPr id="22" name="Content Placeholder 2"/>
          <p:cNvSpPr txBox="1">
            <a:spLocks/>
          </p:cNvSpPr>
          <p:nvPr/>
        </p:nvSpPr>
        <p:spPr>
          <a:xfrm>
            <a:off x="381000" y="762000"/>
            <a:ext cx="8458200" cy="28194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Occurrences of tuna larvae were well correlated with temperature, both at the surface, and at 200m depth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Occurrences of skipjack and yellowfin/blackfin tuna larvae increased with increasing surface temperatures, while occurrences of bluefin tuna larvae peaked at ~ 25-27°C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t> Probabilities of collecting skipjack and yellowfin/blackfin larvae also increased with increasing temperature at depth, while occurrences of bluefin tuna larvae decreased</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grpSp>
        <p:nvGrpSpPr>
          <p:cNvPr id="32" name="Group 31"/>
          <p:cNvGrpSpPr/>
          <p:nvPr/>
        </p:nvGrpSpPr>
        <p:grpSpPr>
          <a:xfrm>
            <a:off x="1" y="3456801"/>
            <a:ext cx="9143999" cy="3401199"/>
            <a:chOff x="1" y="3456801"/>
            <a:chExt cx="9143999" cy="3401199"/>
          </a:xfrm>
        </p:grpSpPr>
        <p:pic>
          <p:nvPicPr>
            <p:cNvPr id="3078" name="Picture 6"/>
            <p:cNvPicPr>
              <a:picLocks noChangeAspect="1" noChangeArrowheads="1"/>
            </p:cNvPicPr>
            <p:nvPr/>
          </p:nvPicPr>
          <p:blipFill>
            <a:blip r:embed="rId3" cstate="print"/>
            <a:srcRect/>
            <a:stretch>
              <a:fillRect/>
            </a:stretch>
          </p:blipFill>
          <p:spPr bwMode="auto">
            <a:xfrm>
              <a:off x="1" y="3797114"/>
              <a:ext cx="4876800" cy="3060886"/>
            </a:xfrm>
            <a:prstGeom prst="rect">
              <a:avLst/>
            </a:prstGeom>
            <a:noFill/>
            <a:ln w="9525">
              <a:noFill/>
              <a:miter lim="800000"/>
              <a:headEnd/>
              <a:tailEnd/>
            </a:ln>
            <a:effectLst/>
          </p:spPr>
        </p:pic>
        <p:pic>
          <p:nvPicPr>
            <p:cNvPr id="3077" name="Picture 5"/>
            <p:cNvPicPr>
              <a:picLocks noChangeAspect="1" noChangeArrowheads="1"/>
            </p:cNvPicPr>
            <p:nvPr/>
          </p:nvPicPr>
          <p:blipFill>
            <a:blip r:embed="rId4" cstate="print"/>
            <a:srcRect/>
            <a:stretch>
              <a:fillRect/>
            </a:stretch>
          </p:blipFill>
          <p:spPr bwMode="auto">
            <a:xfrm>
              <a:off x="4262437" y="3810000"/>
              <a:ext cx="4881563" cy="3048000"/>
            </a:xfrm>
            <a:prstGeom prst="rect">
              <a:avLst/>
            </a:prstGeom>
            <a:noFill/>
            <a:ln w="9525">
              <a:noFill/>
              <a:miter lim="800000"/>
              <a:headEnd/>
              <a:tailEnd/>
            </a:ln>
            <a:effectLst/>
          </p:spPr>
        </p:pic>
        <p:cxnSp>
          <p:nvCxnSpPr>
            <p:cNvPr id="27" name="Straight Connector 26"/>
            <p:cNvCxnSpPr/>
            <p:nvPr/>
          </p:nvCxnSpPr>
          <p:spPr>
            <a:xfrm rot="5400000" flipH="1" flipV="1">
              <a:off x="5715000" y="5029200"/>
              <a:ext cx="2286000" cy="0"/>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6858000" y="3733800"/>
              <a:ext cx="1066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717684" y="3456801"/>
              <a:ext cx="1816716" cy="276999"/>
            </a:xfrm>
            <a:prstGeom prst="rect">
              <a:avLst/>
            </a:prstGeom>
            <a:noFill/>
          </p:spPr>
          <p:txBody>
            <a:bodyPr wrap="none" rtlCol="0">
              <a:spAutoFit/>
            </a:bodyPr>
            <a:lstStyle/>
            <a:p>
              <a:r>
                <a:rPr lang="en-US" sz="1200" i="1" dirty="0" smtClean="0"/>
                <a:t>Within Loop Current/eddy</a:t>
              </a:r>
              <a:endParaRPr lang="en-US" sz="1200" i="1" dirty="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419469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17"/>
          <p:cNvSpPr txBox="1">
            <a:spLocks/>
          </p:cNvSpPr>
          <p:nvPr/>
        </p:nvSpPr>
        <p:spPr>
          <a:xfrm>
            <a:off x="228600" y="76200"/>
            <a:ext cx="8610600" cy="6096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Spawning grounds and climate change</a:t>
            </a:r>
            <a:endParaRPr kumimoji="0" lang="en-US" sz="32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
        <p:nvSpPr>
          <p:cNvPr id="6" name="Rectangle 5"/>
          <p:cNvSpPr/>
          <p:nvPr/>
        </p:nvSpPr>
        <p:spPr>
          <a:xfrm>
            <a:off x="457200" y="762000"/>
            <a:ext cx="8305800" cy="4606389"/>
          </a:xfrm>
          <a:prstGeom prst="rect">
            <a:avLst/>
          </a:prstGeom>
        </p:spPr>
        <p:txBody>
          <a:bodyPr wrap="square">
            <a:spAutoFit/>
          </a:bodyPr>
          <a:lstStyle/>
          <a:p>
            <a:pPr marL="228600" lvl="0" indent="-228600">
              <a:spcAft>
                <a:spcPts val="800"/>
              </a:spcAft>
              <a:buFont typeface="Arial" pitchFamily="34" charset="0"/>
              <a:buChar char="•"/>
            </a:pPr>
            <a:r>
              <a:rPr lang="en-US" sz="2000" dirty="0" smtClean="0"/>
              <a:t>Spawning and migration processes in tunas are strongly regulated by water temperature</a:t>
            </a:r>
          </a:p>
          <a:p>
            <a:pPr marL="228600" lvl="0" indent="-228600">
              <a:spcAft>
                <a:spcPts val="800"/>
              </a:spcAft>
              <a:buFont typeface="Arial" pitchFamily="34" charset="0"/>
              <a:buChar char="•"/>
            </a:pPr>
            <a:r>
              <a:rPr lang="en-US" sz="2000" dirty="0" smtClean="0"/>
              <a:t>These species are therefore vulnerable to the effects of climate change</a:t>
            </a:r>
          </a:p>
          <a:p>
            <a:pPr marL="228600" indent="-228600">
              <a:spcAft>
                <a:spcPts val="800"/>
              </a:spcAft>
              <a:buFont typeface="Arial" pitchFamily="34" charset="0"/>
              <a:buChar char="•"/>
            </a:pPr>
            <a:r>
              <a:rPr lang="en-US" sz="2000" dirty="0" smtClean="0"/>
              <a:t>To assess potential spatiotemporal changes to spawning grounds, future temperatures at the surface and at 200m depth were extracted from a coupled ocean-atmosphere, downscaled regional climate model</a:t>
            </a:r>
          </a:p>
          <a:p>
            <a:pPr marL="228600" indent="-228600">
              <a:spcAft>
                <a:spcPts val="800"/>
              </a:spcAft>
              <a:buFont typeface="Arial" pitchFamily="34" charset="0"/>
              <a:buChar char="•"/>
            </a:pPr>
            <a:r>
              <a:rPr lang="en-US" sz="2000" dirty="0" smtClean="0"/>
              <a:t>This model was constrained with boundary conditions obtained from a weighted combination of IPCC models under the SRES A1B CO</a:t>
            </a:r>
            <a:r>
              <a:rPr lang="en-US" sz="2000" baseline="-25000" dirty="0" smtClean="0"/>
              <a:t>2</a:t>
            </a:r>
            <a:r>
              <a:rPr lang="en-US" sz="2000" dirty="0" smtClean="0"/>
              <a:t> emission scenario</a:t>
            </a:r>
          </a:p>
          <a:p>
            <a:pPr marL="228600" indent="-228600">
              <a:spcAft>
                <a:spcPts val="800"/>
              </a:spcAft>
              <a:buFont typeface="Arial" pitchFamily="34" charset="0"/>
              <a:buChar char="•"/>
            </a:pPr>
            <a:r>
              <a:rPr lang="en-US" sz="2000" dirty="0" smtClean="0"/>
              <a:t> Predicted temperatures during the mid and late 21</a:t>
            </a:r>
            <a:r>
              <a:rPr lang="en-US" sz="2000" baseline="30000" dirty="0" smtClean="0"/>
              <a:t>st</a:t>
            </a:r>
            <a:r>
              <a:rPr lang="en-US" sz="2000" dirty="0" smtClean="0"/>
              <a:t> century, as well as climatological data from the late 20</a:t>
            </a:r>
            <a:r>
              <a:rPr lang="en-US" sz="2000" baseline="30000" dirty="0" smtClean="0"/>
              <a:t>th</a:t>
            </a:r>
            <a:r>
              <a:rPr lang="en-US" sz="2000" dirty="0" smtClean="0"/>
              <a:t> century, were applied to species specific spawning habitat models</a:t>
            </a:r>
          </a:p>
          <a:p>
            <a:pPr marL="228600" indent="-228600">
              <a:spcAft>
                <a:spcPts val="800"/>
              </a:spcAft>
              <a:buFont typeface="Arial" pitchFamily="34" charset="0"/>
              <a:buChar char="•"/>
            </a:pPr>
            <a:r>
              <a:rPr lang="en-US" sz="2000" dirty="0" smtClean="0"/>
              <a:t>Gains and losses in monthly spring spawning habitat were then quantified</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733246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152400" y="991969"/>
            <a:ext cx="3581400" cy="246221"/>
          </a:xfrm>
          <a:prstGeom prst="rect">
            <a:avLst/>
          </a:prstGeom>
          <a:noFill/>
        </p:spPr>
        <p:txBody>
          <a:bodyPr wrap="square" rtlCol="0">
            <a:spAutoFit/>
          </a:bodyPr>
          <a:lstStyle/>
          <a:p>
            <a:pPr algn="ctr"/>
            <a:r>
              <a:rPr lang="en-US" sz="1000" b="1" dirty="0" smtClean="0"/>
              <a:t>Predicted and actual larval distribution from CTD model :1983</a:t>
            </a:r>
            <a:endParaRPr lang="en-US" sz="1000" b="1" dirty="0"/>
          </a:p>
        </p:txBody>
      </p:sp>
      <p:sp>
        <p:nvSpPr>
          <p:cNvPr id="8" name="Content Placeholder 2"/>
          <p:cNvSpPr txBox="1">
            <a:spLocks/>
          </p:cNvSpPr>
          <p:nvPr/>
        </p:nvSpPr>
        <p:spPr>
          <a:xfrm>
            <a:off x="152400" y="228599"/>
            <a:ext cx="8924682" cy="531167"/>
          </a:xfrm>
          <a:prstGeom prst="rect">
            <a:avLst/>
          </a:prstGeom>
        </p:spPr>
        <p:txBody>
          <a:bodyPr/>
          <a:lstStyle/>
          <a:p>
            <a:pPr marL="342900" lvl="0" indent="-342900" algn="ctr">
              <a:spcBef>
                <a:spcPct val="20000"/>
              </a:spcBef>
              <a:defRPr/>
            </a:pPr>
            <a:r>
              <a:rPr lang="en-US" sz="3200" b="1" dirty="0" smtClean="0"/>
              <a:t>Modeling larval distributions</a:t>
            </a:r>
            <a:endParaRPr kumimoji="0" lang="en-US" sz="3200" b="1" i="0" u="none" strike="noStrike" kern="1200" cap="none" spc="0" normalizeH="0" baseline="0" noProof="0" dirty="0" smtClean="0">
              <a:ln>
                <a:noFill/>
              </a:ln>
              <a:effectLst/>
              <a:uLnTx/>
              <a:uFillTx/>
            </a:endParaRPr>
          </a:p>
        </p:txBody>
      </p:sp>
      <p:sp>
        <p:nvSpPr>
          <p:cNvPr id="9" name="Rectangle 8"/>
          <p:cNvSpPr/>
          <p:nvPr/>
        </p:nvSpPr>
        <p:spPr>
          <a:xfrm>
            <a:off x="152398" y="3327743"/>
            <a:ext cx="8839201" cy="2616101"/>
          </a:xfrm>
          <a:prstGeom prst="rect">
            <a:avLst/>
          </a:prstGeom>
        </p:spPr>
        <p:txBody>
          <a:bodyPr wrap="square">
            <a:spAutoFit/>
          </a:bodyPr>
          <a:lstStyle/>
          <a:p>
            <a:pPr marL="228600" lvl="0" indent="-228600">
              <a:spcAft>
                <a:spcPts val="800"/>
              </a:spcAft>
              <a:buFont typeface="Arial" pitchFamily="34" charset="0"/>
              <a:buChar char="•"/>
              <a:defRPr/>
            </a:pPr>
            <a:r>
              <a:rPr lang="en-US" dirty="0" smtClean="0"/>
              <a:t>Previous research has focused on describing environmental predictors of bluefin tuna spawning in the Gulf of Mexico</a:t>
            </a:r>
          </a:p>
          <a:p>
            <a:pPr marL="228600" lvl="0" indent="-228600">
              <a:spcAft>
                <a:spcPts val="800"/>
              </a:spcAft>
              <a:buFont typeface="Arial" pitchFamily="34" charset="0"/>
              <a:buChar char="•"/>
              <a:defRPr/>
            </a:pPr>
            <a:r>
              <a:rPr lang="en-US" dirty="0" smtClean="0"/>
              <a:t>Using </a:t>
            </a:r>
            <a:r>
              <a:rPr lang="en-US" dirty="0"/>
              <a:t>environmental  variables from </a:t>
            </a:r>
            <a:r>
              <a:rPr lang="en-US" i="1" dirty="0"/>
              <a:t>in situ </a:t>
            </a:r>
            <a:r>
              <a:rPr lang="en-US" dirty="0"/>
              <a:t>CTD casts, a larval habitat model was constructed</a:t>
            </a:r>
          </a:p>
          <a:p>
            <a:pPr marL="228600" indent="-228600">
              <a:spcAft>
                <a:spcPts val="800"/>
              </a:spcAft>
              <a:buFont typeface="Arial" pitchFamily="34" charset="0"/>
              <a:buChar char="•"/>
              <a:defRPr/>
            </a:pPr>
            <a:r>
              <a:rPr lang="en-US" dirty="0" smtClean="0">
                <a:cs typeface="Calibri" pitchFamily="34" charset="0"/>
              </a:rPr>
              <a:t>Bluefin </a:t>
            </a:r>
            <a:r>
              <a:rPr lang="en-US" dirty="0">
                <a:cs typeface="Calibri" pitchFamily="34" charset="0"/>
              </a:rPr>
              <a:t>tuna </a:t>
            </a:r>
            <a:r>
              <a:rPr lang="en-US" dirty="0" smtClean="0">
                <a:cs typeface="Calibri" pitchFamily="34" charset="0"/>
              </a:rPr>
              <a:t>larval distributions were </a:t>
            </a:r>
            <a:r>
              <a:rPr lang="en-US" dirty="0" smtClean="0"/>
              <a:t>strongly </a:t>
            </a:r>
            <a:r>
              <a:rPr lang="en-US" dirty="0"/>
              <a:t>related to temperature, and were low inside the Loop Current, and warm-core eddies</a:t>
            </a:r>
          </a:p>
          <a:p>
            <a:pPr marL="228600" indent="-228600">
              <a:spcAft>
                <a:spcPts val="800"/>
              </a:spcAft>
              <a:buFont typeface="Arial" pitchFamily="34" charset="0"/>
              <a:buChar char="•"/>
              <a:defRPr/>
            </a:pPr>
            <a:r>
              <a:rPr lang="en-US" dirty="0" smtClean="0">
                <a:cs typeface="Calibri" pitchFamily="34" charset="0"/>
              </a:rPr>
              <a:t>This approach was then extended to use remotely sensed satellite data to predict spawning areas, rather than </a:t>
            </a:r>
            <a:r>
              <a:rPr lang="en-US" i="1" dirty="0" smtClean="0">
                <a:cs typeface="Calibri" pitchFamily="34" charset="0"/>
              </a:rPr>
              <a:t>in situ </a:t>
            </a:r>
            <a:r>
              <a:rPr lang="en-US" dirty="0" smtClean="0">
                <a:cs typeface="Calibri" pitchFamily="34" charset="0"/>
              </a:rPr>
              <a:t>CTD cast data</a:t>
            </a:r>
            <a:endParaRPr lang="en-US" dirty="0">
              <a:cs typeface="Calibri" pitchFamily="34" charset="0"/>
            </a:endParaRPr>
          </a:p>
        </p:txBody>
      </p:sp>
      <p:pic>
        <p:nvPicPr>
          <p:cNvPr id="1027" name="Picture 3"/>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4685" r="15164"/>
          <a:stretch/>
        </p:blipFill>
        <p:spPr bwMode="auto">
          <a:xfrm>
            <a:off x="0" y="1113631"/>
            <a:ext cx="4114800" cy="220963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4" name="Picture 3"/>
          <p:cNvPicPr>
            <a:picLocks noChangeAspect="1" noChangeArrowheads="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85446" t="14448"/>
          <a:stretch/>
        </p:blipFill>
        <p:spPr bwMode="auto">
          <a:xfrm>
            <a:off x="8476129" y="1230243"/>
            <a:ext cx="600953" cy="1886305"/>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191000" y="1317871"/>
            <a:ext cx="4191000" cy="1711051"/>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dist="35921" dir="2700000" algn="ctr" rotWithShape="0">
                    <a:schemeClr val="bg2"/>
                  </a:outerShdw>
                </a:effectLst>
              </a14:hiddenEffects>
            </a:ext>
          </a:extLst>
        </p:spPr>
      </p:pic>
      <p:sp>
        <p:nvSpPr>
          <p:cNvPr id="17" name="TextBox 16"/>
          <p:cNvSpPr txBox="1"/>
          <p:nvPr/>
        </p:nvSpPr>
        <p:spPr>
          <a:xfrm>
            <a:off x="4457700" y="990600"/>
            <a:ext cx="3848100" cy="246221"/>
          </a:xfrm>
          <a:prstGeom prst="rect">
            <a:avLst/>
          </a:prstGeom>
          <a:noFill/>
        </p:spPr>
        <p:txBody>
          <a:bodyPr wrap="square" rtlCol="0">
            <a:spAutoFit/>
          </a:bodyPr>
          <a:lstStyle/>
          <a:p>
            <a:pPr algn="ctr"/>
            <a:r>
              <a:rPr lang="en-US" sz="1000" b="1" dirty="0" smtClean="0"/>
              <a:t>Predicted and actual larval distribution from satellite model :2010</a:t>
            </a:r>
            <a:endParaRPr lang="en-US" sz="1000" b="1" dirty="0"/>
          </a:p>
        </p:txBody>
      </p:sp>
      <p:sp>
        <p:nvSpPr>
          <p:cNvPr id="18" name="TextBox 17"/>
          <p:cNvSpPr txBox="1"/>
          <p:nvPr/>
        </p:nvSpPr>
        <p:spPr>
          <a:xfrm>
            <a:off x="8245236" y="759767"/>
            <a:ext cx="876300" cy="461665"/>
          </a:xfrm>
          <a:prstGeom prst="rect">
            <a:avLst/>
          </a:prstGeom>
          <a:noFill/>
        </p:spPr>
        <p:txBody>
          <a:bodyPr wrap="square" rtlCol="0">
            <a:spAutoFit/>
          </a:bodyPr>
          <a:lstStyle/>
          <a:p>
            <a:pPr algn="ctr"/>
            <a:r>
              <a:rPr lang="en-US" sz="800" b="1" dirty="0" smtClean="0"/>
              <a:t>Probability of larval occurrence (/1)</a:t>
            </a:r>
            <a:endParaRPr lang="en-US" sz="800"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16362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7"/>
          <p:cNvSpPr txBox="1">
            <a:spLocks/>
          </p:cNvSpPr>
          <p:nvPr/>
        </p:nvSpPr>
        <p:spPr>
          <a:xfrm>
            <a:off x="438348" y="78419"/>
            <a:ext cx="8077200" cy="609600"/>
          </a:xfrm>
          <a:prstGeom prst="rect">
            <a:avLst/>
          </a:prstGeom>
        </p:spPr>
        <p:txBody>
          <a:bodyPr vert="horz" lIns="0" rIns="0" bIns="0"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effectLst>
                  <a:glow rad="101600">
                    <a:schemeClr val="bg1">
                      <a:alpha val="60000"/>
                    </a:schemeClr>
                  </a:glow>
                </a:effectLst>
                <a:uLnTx/>
                <a:uFillTx/>
                <a:latin typeface="+mj-lt"/>
                <a:ea typeface="+mj-ea"/>
                <a:cs typeface="+mj-cs"/>
              </a:rPr>
              <a:t>Spawning</a:t>
            </a:r>
            <a:r>
              <a:rPr kumimoji="0" lang="en-US" sz="3200" b="1" i="0" u="none" strike="noStrike" kern="1200" cap="none" spc="0" normalizeH="0" noProof="0" dirty="0" smtClean="0">
                <a:ln>
                  <a:noFill/>
                </a:ln>
                <a:effectLst>
                  <a:glow rad="101600">
                    <a:schemeClr val="bg1">
                      <a:alpha val="60000"/>
                    </a:schemeClr>
                  </a:glow>
                </a:effectLst>
                <a:uLnTx/>
                <a:uFillTx/>
                <a:latin typeface="+mj-lt"/>
                <a:ea typeface="+mj-ea"/>
                <a:cs typeface="+mj-cs"/>
              </a:rPr>
              <a:t> habitat models</a:t>
            </a:r>
            <a:endParaRPr kumimoji="0" lang="en-US" sz="3200" b="0" i="0" u="none" strike="noStrike" kern="1200" cap="none" spc="0" normalizeH="0" baseline="0" noProof="0" dirty="0">
              <a:ln>
                <a:noFill/>
              </a:ln>
              <a:effectLst>
                <a:glow rad="101600">
                  <a:schemeClr val="bg1">
                    <a:alpha val="60000"/>
                  </a:schemeClr>
                </a:glow>
              </a:effectLst>
              <a:uLnTx/>
              <a:uFillTx/>
              <a:latin typeface="+mj-lt"/>
              <a:ea typeface="+mj-ea"/>
              <a:cs typeface="+mj-cs"/>
            </a:endParaRPr>
          </a:p>
        </p:txBody>
      </p:sp>
      <p:sp>
        <p:nvSpPr>
          <p:cNvPr id="5" name="Rectangle 4"/>
          <p:cNvSpPr/>
          <p:nvPr/>
        </p:nvSpPr>
        <p:spPr>
          <a:xfrm>
            <a:off x="304800" y="762000"/>
            <a:ext cx="8458200" cy="2513509"/>
          </a:xfrm>
          <a:prstGeom prst="rect">
            <a:avLst/>
          </a:prstGeom>
        </p:spPr>
        <p:txBody>
          <a:bodyPr wrap="square">
            <a:spAutoFit/>
          </a:bodyPr>
          <a:lstStyle/>
          <a:p>
            <a:pPr marL="228600" indent="-228600">
              <a:spcAft>
                <a:spcPts val="800"/>
              </a:spcAft>
              <a:buFont typeface="Arial" pitchFamily="34" charset="0"/>
              <a:buChar char="•"/>
            </a:pPr>
            <a:r>
              <a:rPr lang="en-US" sz="2400" dirty="0" smtClean="0"/>
              <a:t>A classification tree approach was initially used, </a:t>
            </a:r>
            <a:r>
              <a:rPr lang="en-US" sz="2400" dirty="0"/>
              <a:t>with </a:t>
            </a:r>
            <a:r>
              <a:rPr lang="en-US" sz="2400" dirty="0" smtClean="0"/>
              <a:t>models then </a:t>
            </a:r>
            <a:r>
              <a:rPr lang="en-US" sz="2400" dirty="0"/>
              <a:t>refined using multilayer perceptron neural </a:t>
            </a:r>
            <a:r>
              <a:rPr lang="en-US" sz="2400" dirty="0" smtClean="0"/>
              <a:t>networks</a:t>
            </a:r>
          </a:p>
          <a:p>
            <a:pPr marL="228600" indent="-228600">
              <a:spcAft>
                <a:spcPts val="800"/>
              </a:spcAft>
              <a:buFont typeface="Arial" pitchFamily="34" charset="0"/>
              <a:buChar char="•"/>
            </a:pPr>
            <a:r>
              <a:rPr lang="en-US" sz="2400" dirty="0" smtClean="0"/>
              <a:t>The existing model for bluefin tuna larvae was modified to run only on temperature data, and results were applied to temperature predictions from the downscaled climate model</a:t>
            </a:r>
          </a:p>
          <a:p>
            <a:pPr marL="228600" indent="-228600">
              <a:spcAft>
                <a:spcPts val="800"/>
              </a:spcAft>
              <a:buFont typeface="Arial" pitchFamily="34" charset="0"/>
              <a:buChar char="•"/>
            </a:pPr>
            <a:r>
              <a:rPr lang="en-US" sz="2400" dirty="0" smtClean="0"/>
              <a:t>This approach was then repeated for  the other two taxa</a:t>
            </a:r>
            <a:endParaRPr lang="en-US" sz="2400" dirty="0"/>
          </a:p>
        </p:txBody>
      </p:sp>
      <p:grpSp>
        <p:nvGrpSpPr>
          <p:cNvPr id="149" name="Group 148"/>
          <p:cNvGrpSpPr/>
          <p:nvPr/>
        </p:nvGrpSpPr>
        <p:grpSpPr>
          <a:xfrm>
            <a:off x="1600200" y="3505201"/>
            <a:ext cx="6178462" cy="3318796"/>
            <a:chOff x="1707522" y="3581400"/>
            <a:chExt cx="6036980" cy="3242798"/>
          </a:xfrm>
        </p:grpSpPr>
        <p:grpSp>
          <p:nvGrpSpPr>
            <p:cNvPr id="100" name="Group 99"/>
            <p:cNvGrpSpPr/>
            <p:nvPr/>
          </p:nvGrpSpPr>
          <p:grpSpPr>
            <a:xfrm>
              <a:off x="1707522" y="3962396"/>
              <a:ext cx="6036980" cy="2861802"/>
              <a:chOff x="2542361" y="5638799"/>
              <a:chExt cx="4981475" cy="2361445"/>
            </a:xfrm>
          </p:grpSpPr>
          <p:grpSp>
            <p:nvGrpSpPr>
              <p:cNvPr id="101" name="Group 4"/>
              <p:cNvGrpSpPr/>
              <p:nvPr/>
            </p:nvGrpSpPr>
            <p:grpSpPr>
              <a:xfrm>
                <a:off x="4405315" y="5638799"/>
                <a:ext cx="742594" cy="349461"/>
                <a:chOff x="3505200" y="4876792"/>
                <a:chExt cx="1295400" cy="609608"/>
              </a:xfrm>
            </p:grpSpPr>
            <p:sp>
              <p:nvSpPr>
                <p:cNvPr id="145" name="Rectangle 2"/>
                <p:cNvSpPr/>
                <p:nvPr/>
              </p:nvSpPr>
              <p:spPr>
                <a:xfrm>
                  <a:off x="3505200" y="4876800"/>
                  <a:ext cx="12954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6" name="TextBox 3"/>
                <p:cNvSpPr txBox="1"/>
                <p:nvPr/>
              </p:nvSpPr>
              <p:spPr>
                <a:xfrm>
                  <a:off x="3610841" y="4876792"/>
                  <a:ext cx="1096845" cy="476165"/>
                </a:xfrm>
                <a:prstGeom prst="rect">
                  <a:avLst/>
                </a:prstGeom>
                <a:noFill/>
              </p:spPr>
              <p:txBody>
                <a:bodyPr wrap="square" rtlCol="0">
                  <a:spAutoFit/>
                </a:bodyPr>
                <a:lstStyle/>
                <a:p>
                  <a:pPr algn="ctr"/>
                  <a:r>
                    <a:rPr lang="en-US" sz="800" b="1" dirty="0" smtClean="0"/>
                    <a:t>All samples</a:t>
                  </a:r>
                </a:p>
                <a:p>
                  <a:pPr algn="ctr"/>
                  <a:r>
                    <a:rPr lang="en-US" sz="800" b="1" dirty="0" smtClean="0"/>
                    <a:t>N = 1101</a:t>
                  </a:r>
                </a:p>
              </p:txBody>
            </p:sp>
          </p:grpSp>
          <p:grpSp>
            <p:nvGrpSpPr>
              <p:cNvPr id="102" name="Group 5"/>
              <p:cNvGrpSpPr/>
              <p:nvPr/>
            </p:nvGrpSpPr>
            <p:grpSpPr>
              <a:xfrm>
                <a:off x="3638956" y="6319462"/>
                <a:ext cx="840486" cy="372232"/>
                <a:chOff x="3505200" y="4876800"/>
                <a:chExt cx="1295400" cy="649333"/>
              </a:xfrm>
            </p:grpSpPr>
            <p:sp>
              <p:nvSpPr>
                <p:cNvPr id="143" name="Rectangle 6"/>
                <p:cNvSpPr/>
                <p:nvPr/>
              </p:nvSpPr>
              <p:spPr>
                <a:xfrm>
                  <a:off x="3505200" y="4876800"/>
                  <a:ext cx="12954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4" name="TextBox 7"/>
                <p:cNvSpPr txBox="1"/>
                <p:nvPr/>
              </p:nvSpPr>
              <p:spPr>
                <a:xfrm>
                  <a:off x="3716884" y="4876815"/>
                  <a:ext cx="988423" cy="649318"/>
                </a:xfrm>
                <a:prstGeom prst="rect">
                  <a:avLst/>
                </a:prstGeom>
                <a:noFill/>
              </p:spPr>
              <p:txBody>
                <a:bodyPr wrap="none" rtlCol="0">
                  <a:spAutoFit/>
                </a:bodyPr>
                <a:lstStyle/>
                <a:p>
                  <a:pPr algn="ctr"/>
                  <a:r>
                    <a:rPr lang="en-US" sz="800" b="1" dirty="0" smtClean="0"/>
                    <a:t>T200m &lt;  21.3 </a:t>
                  </a:r>
                </a:p>
                <a:p>
                  <a:pPr algn="ctr"/>
                  <a:r>
                    <a:rPr lang="en-US" sz="800" b="1" dirty="0" smtClean="0"/>
                    <a:t>N =1106</a:t>
                  </a:r>
                </a:p>
                <a:p>
                  <a:pPr algn="ctr"/>
                  <a:r>
                    <a:rPr lang="en-US" sz="800" b="1" dirty="0" smtClean="0"/>
                    <a:t>Positive </a:t>
                  </a:r>
                  <a:r>
                    <a:rPr lang="en-US" sz="800" b="1" dirty="0" err="1" smtClean="0"/>
                    <a:t>Stn</a:t>
                  </a:r>
                  <a:endParaRPr lang="en-US" sz="800" b="1" dirty="0" smtClean="0"/>
                </a:p>
              </p:txBody>
            </p:sp>
          </p:grpSp>
          <p:grpSp>
            <p:nvGrpSpPr>
              <p:cNvPr id="105" name="Group 8"/>
              <p:cNvGrpSpPr/>
              <p:nvPr/>
            </p:nvGrpSpPr>
            <p:grpSpPr>
              <a:xfrm>
                <a:off x="6521564" y="6429881"/>
                <a:ext cx="742596" cy="372228"/>
                <a:chOff x="3505200" y="4876800"/>
                <a:chExt cx="1295400" cy="649323"/>
              </a:xfrm>
            </p:grpSpPr>
            <p:sp>
              <p:nvSpPr>
                <p:cNvPr id="141" name="Rectangle 9"/>
                <p:cNvSpPr/>
                <p:nvPr/>
              </p:nvSpPr>
              <p:spPr>
                <a:xfrm>
                  <a:off x="3505200" y="4876800"/>
                  <a:ext cx="1295400" cy="609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2" name="TextBox 10"/>
                <p:cNvSpPr txBox="1"/>
                <p:nvPr/>
              </p:nvSpPr>
              <p:spPr>
                <a:xfrm>
                  <a:off x="3571968" y="4876806"/>
                  <a:ext cx="1118717" cy="649317"/>
                </a:xfrm>
                <a:prstGeom prst="rect">
                  <a:avLst/>
                </a:prstGeom>
                <a:noFill/>
              </p:spPr>
              <p:txBody>
                <a:bodyPr wrap="none" rtlCol="0">
                  <a:spAutoFit/>
                </a:bodyPr>
                <a:lstStyle/>
                <a:p>
                  <a:pPr algn="ctr"/>
                  <a:r>
                    <a:rPr lang="en-US" sz="800" b="1" dirty="0" smtClean="0"/>
                    <a:t>T200m &gt;  21.3 </a:t>
                  </a:r>
                </a:p>
                <a:p>
                  <a:pPr algn="ctr"/>
                  <a:r>
                    <a:rPr lang="en-US" sz="800" b="1" dirty="0" smtClean="0"/>
                    <a:t>N =95</a:t>
                  </a:r>
                </a:p>
                <a:p>
                  <a:pPr algn="ctr"/>
                  <a:r>
                    <a:rPr lang="en-US" sz="800" b="1" dirty="0" smtClean="0"/>
                    <a:t>Negative </a:t>
                  </a:r>
                  <a:r>
                    <a:rPr lang="en-US" sz="800" b="1" dirty="0" err="1" smtClean="0"/>
                    <a:t>Stn</a:t>
                  </a:r>
                  <a:endParaRPr lang="en-US" sz="800" b="1" dirty="0" smtClean="0"/>
                </a:p>
              </p:txBody>
            </p:sp>
          </p:grpSp>
          <p:grpSp>
            <p:nvGrpSpPr>
              <p:cNvPr id="106" name="Group 35"/>
              <p:cNvGrpSpPr/>
              <p:nvPr/>
            </p:nvGrpSpPr>
            <p:grpSpPr>
              <a:xfrm>
                <a:off x="4621213" y="7147520"/>
                <a:ext cx="742594" cy="372224"/>
                <a:chOff x="3505200" y="4876795"/>
                <a:chExt cx="1295400" cy="649315"/>
              </a:xfrm>
            </p:grpSpPr>
            <p:sp>
              <p:nvSpPr>
                <p:cNvPr id="139" name="Rectangle 138"/>
                <p:cNvSpPr/>
                <p:nvPr/>
              </p:nvSpPr>
              <p:spPr>
                <a:xfrm>
                  <a:off x="3505200" y="4876800"/>
                  <a:ext cx="12954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0" name="TextBox 139"/>
                <p:cNvSpPr txBox="1"/>
                <p:nvPr/>
              </p:nvSpPr>
              <p:spPr>
                <a:xfrm>
                  <a:off x="3603539" y="4876795"/>
                  <a:ext cx="1055591" cy="649315"/>
                </a:xfrm>
                <a:prstGeom prst="rect">
                  <a:avLst/>
                </a:prstGeom>
                <a:noFill/>
              </p:spPr>
              <p:txBody>
                <a:bodyPr wrap="none" rtlCol="0">
                  <a:spAutoFit/>
                </a:bodyPr>
                <a:lstStyle/>
                <a:p>
                  <a:pPr algn="ctr"/>
                  <a:r>
                    <a:rPr lang="en-US" sz="800" b="1" dirty="0" smtClean="0"/>
                    <a:t>T200m &lt; 17.1</a:t>
                  </a:r>
                </a:p>
                <a:p>
                  <a:pPr algn="ctr"/>
                  <a:r>
                    <a:rPr lang="en-US" sz="800" b="1" dirty="0" smtClean="0"/>
                    <a:t>N = 699</a:t>
                  </a:r>
                </a:p>
                <a:p>
                  <a:pPr algn="ctr"/>
                  <a:r>
                    <a:rPr lang="en-US" sz="800" b="1" dirty="0" smtClean="0"/>
                    <a:t>Positive </a:t>
                  </a:r>
                  <a:r>
                    <a:rPr lang="en-US" sz="800" b="1" dirty="0" err="1" smtClean="0"/>
                    <a:t>Stn</a:t>
                  </a:r>
                  <a:endParaRPr lang="en-US" sz="800" b="1" dirty="0" smtClean="0"/>
                </a:p>
              </p:txBody>
            </p:sp>
          </p:grpSp>
          <p:grpSp>
            <p:nvGrpSpPr>
              <p:cNvPr id="107" name="Group 38"/>
              <p:cNvGrpSpPr/>
              <p:nvPr/>
            </p:nvGrpSpPr>
            <p:grpSpPr>
              <a:xfrm>
                <a:off x="6368492" y="7147520"/>
                <a:ext cx="742594" cy="372224"/>
                <a:chOff x="3505200" y="4876795"/>
                <a:chExt cx="1295400" cy="649315"/>
              </a:xfrm>
            </p:grpSpPr>
            <p:sp>
              <p:nvSpPr>
                <p:cNvPr id="137" name="Rectangle 136"/>
                <p:cNvSpPr/>
                <p:nvPr/>
              </p:nvSpPr>
              <p:spPr>
                <a:xfrm>
                  <a:off x="3505200" y="4876800"/>
                  <a:ext cx="12954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8" name="TextBox 137"/>
                <p:cNvSpPr txBox="1"/>
                <p:nvPr/>
              </p:nvSpPr>
              <p:spPr>
                <a:xfrm>
                  <a:off x="3603532" y="4876795"/>
                  <a:ext cx="1055591" cy="649315"/>
                </a:xfrm>
                <a:prstGeom prst="rect">
                  <a:avLst/>
                </a:prstGeom>
                <a:noFill/>
              </p:spPr>
              <p:txBody>
                <a:bodyPr wrap="none" rtlCol="0">
                  <a:spAutoFit/>
                </a:bodyPr>
                <a:lstStyle/>
                <a:p>
                  <a:pPr algn="ctr"/>
                  <a:r>
                    <a:rPr lang="en-US" sz="800" b="1" dirty="0" smtClean="0"/>
                    <a:t>T200m &gt; 17.1</a:t>
                  </a:r>
                </a:p>
                <a:p>
                  <a:pPr algn="ctr"/>
                  <a:r>
                    <a:rPr lang="en-US" sz="800" b="1" dirty="0" smtClean="0"/>
                    <a:t>N = 193</a:t>
                  </a:r>
                </a:p>
                <a:p>
                  <a:pPr algn="ctr"/>
                  <a:r>
                    <a:rPr lang="en-US" sz="800" b="1" dirty="0" smtClean="0"/>
                    <a:t>Negative </a:t>
                  </a:r>
                  <a:r>
                    <a:rPr lang="en-US" sz="800" b="1" dirty="0" err="1" smtClean="0"/>
                    <a:t>Stn</a:t>
                  </a:r>
                  <a:endParaRPr lang="en-US" sz="800" b="1" dirty="0" smtClean="0"/>
                </a:p>
              </p:txBody>
            </p:sp>
          </p:grpSp>
          <p:grpSp>
            <p:nvGrpSpPr>
              <p:cNvPr id="108" name="Group 47"/>
              <p:cNvGrpSpPr/>
              <p:nvPr/>
            </p:nvGrpSpPr>
            <p:grpSpPr>
              <a:xfrm>
                <a:off x="4228073" y="7628019"/>
                <a:ext cx="742594" cy="372224"/>
                <a:chOff x="3505200" y="4876794"/>
                <a:chExt cx="1295400" cy="649316"/>
              </a:xfrm>
            </p:grpSpPr>
            <p:sp>
              <p:nvSpPr>
                <p:cNvPr id="135" name="Rectangle 48"/>
                <p:cNvSpPr/>
                <p:nvPr/>
              </p:nvSpPr>
              <p:spPr>
                <a:xfrm>
                  <a:off x="3505200" y="4876800"/>
                  <a:ext cx="1295400" cy="6096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6" name="TextBox 135"/>
                <p:cNvSpPr txBox="1"/>
                <p:nvPr/>
              </p:nvSpPr>
              <p:spPr>
                <a:xfrm>
                  <a:off x="3652011" y="4876794"/>
                  <a:ext cx="958645" cy="649316"/>
                </a:xfrm>
                <a:prstGeom prst="rect">
                  <a:avLst/>
                </a:prstGeom>
                <a:noFill/>
              </p:spPr>
              <p:txBody>
                <a:bodyPr wrap="none" rtlCol="0">
                  <a:spAutoFit/>
                </a:bodyPr>
                <a:lstStyle/>
                <a:p>
                  <a:pPr algn="ctr"/>
                  <a:r>
                    <a:rPr lang="en-US" sz="800" b="1" dirty="0" smtClean="0"/>
                    <a:t>SST &lt; 28.8</a:t>
                  </a:r>
                </a:p>
                <a:p>
                  <a:pPr algn="ctr"/>
                  <a:r>
                    <a:rPr lang="en-US" sz="800" b="1" dirty="0" smtClean="0"/>
                    <a:t>N = 686</a:t>
                  </a:r>
                </a:p>
                <a:p>
                  <a:pPr algn="ctr"/>
                  <a:r>
                    <a:rPr lang="en-US" sz="800" b="1" dirty="0" smtClean="0"/>
                    <a:t>Positive </a:t>
                  </a:r>
                  <a:r>
                    <a:rPr lang="en-US" sz="800" b="1" dirty="0" err="1" smtClean="0"/>
                    <a:t>Stn</a:t>
                  </a:r>
                  <a:endParaRPr lang="en-US" sz="800" b="1" dirty="0" smtClean="0"/>
                </a:p>
              </p:txBody>
            </p:sp>
          </p:grpSp>
          <p:grpSp>
            <p:nvGrpSpPr>
              <p:cNvPr id="110" name="Group 50"/>
              <p:cNvGrpSpPr/>
              <p:nvPr/>
            </p:nvGrpSpPr>
            <p:grpSpPr>
              <a:xfrm>
                <a:off x="5058031" y="7628020"/>
                <a:ext cx="742594" cy="372224"/>
                <a:chOff x="3505200" y="4876796"/>
                <a:chExt cx="1295400" cy="649316"/>
              </a:xfrm>
            </p:grpSpPr>
            <p:sp>
              <p:nvSpPr>
                <p:cNvPr id="133" name="Rectangle 132"/>
                <p:cNvSpPr/>
                <p:nvPr/>
              </p:nvSpPr>
              <p:spPr>
                <a:xfrm>
                  <a:off x="3505200" y="4876800"/>
                  <a:ext cx="1295400" cy="609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4" name="TextBox 133"/>
                <p:cNvSpPr txBox="1"/>
                <p:nvPr/>
              </p:nvSpPr>
              <p:spPr>
                <a:xfrm>
                  <a:off x="3622703" y="4876796"/>
                  <a:ext cx="1017264" cy="649316"/>
                </a:xfrm>
                <a:prstGeom prst="rect">
                  <a:avLst/>
                </a:prstGeom>
                <a:noFill/>
              </p:spPr>
              <p:txBody>
                <a:bodyPr wrap="none" rtlCol="0">
                  <a:spAutoFit/>
                </a:bodyPr>
                <a:lstStyle/>
                <a:p>
                  <a:pPr algn="ctr"/>
                  <a:r>
                    <a:rPr lang="en-US" sz="800" b="1" dirty="0" smtClean="0"/>
                    <a:t>SST &gt; 28.8</a:t>
                  </a:r>
                </a:p>
                <a:p>
                  <a:pPr algn="ctr"/>
                  <a:r>
                    <a:rPr lang="en-US" sz="800" b="1" dirty="0" smtClean="0"/>
                    <a:t>N = 13</a:t>
                  </a:r>
                </a:p>
                <a:p>
                  <a:pPr algn="ctr"/>
                  <a:r>
                    <a:rPr lang="en-US" sz="800" b="1" dirty="0" smtClean="0"/>
                    <a:t>Negative </a:t>
                  </a:r>
                  <a:r>
                    <a:rPr lang="en-US" sz="800" b="1" dirty="0" err="1" smtClean="0"/>
                    <a:t>Stn</a:t>
                  </a:r>
                  <a:endParaRPr lang="en-US" sz="800" b="1" dirty="0" smtClean="0"/>
                </a:p>
              </p:txBody>
            </p:sp>
          </p:grpSp>
          <p:grpSp>
            <p:nvGrpSpPr>
              <p:cNvPr id="111" name="Group 65"/>
              <p:cNvGrpSpPr/>
              <p:nvPr/>
            </p:nvGrpSpPr>
            <p:grpSpPr>
              <a:xfrm>
                <a:off x="5951284" y="7620000"/>
                <a:ext cx="742594" cy="372224"/>
                <a:chOff x="3505200" y="4876798"/>
                <a:chExt cx="1295400" cy="649315"/>
              </a:xfrm>
            </p:grpSpPr>
            <p:sp>
              <p:nvSpPr>
                <p:cNvPr id="131" name="Rectangle 130"/>
                <p:cNvSpPr/>
                <p:nvPr/>
              </p:nvSpPr>
              <p:spPr>
                <a:xfrm>
                  <a:off x="3505200" y="4876800"/>
                  <a:ext cx="1295400" cy="6096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2" name="TextBox 131"/>
                <p:cNvSpPr txBox="1"/>
                <p:nvPr/>
              </p:nvSpPr>
              <p:spPr>
                <a:xfrm>
                  <a:off x="3652010" y="4876798"/>
                  <a:ext cx="958645" cy="649315"/>
                </a:xfrm>
                <a:prstGeom prst="rect">
                  <a:avLst/>
                </a:prstGeom>
                <a:noFill/>
              </p:spPr>
              <p:txBody>
                <a:bodyPr wrap="none" rtlCol="0">
                  <a:spAutoFit/>
                </a:bodyPr>
                <a:lstStyle/>
                <a:p>
                  <a:pPr algn="ctr"/>
                  <a:r>
                    <a:rPr lang="en-US" sz="800" b="1" dirty="0" smtClean="0"/>
                    <a:t>SST &lt; 25.6</a:t>
                  </a:r>
                </a:p>
                <a:p>
                  <a:pPr algn="ctr"/>
                  <a:r>
                    <a:rPr lang="en-US" sz="800" b="1" dirty="0" smtClean="0"/>
                    <a:t>N = 30</a:t>
                  </a:r>
                </a:p>
                <a:p>
                  <a:pPr algn="ctr"/>
                  <a:r>
                    <a:rPr lang="en-US" sz="800" b="1" dirty="0" smtClean="0"/>
                    <a:t>Positive </a:t>
                  </a:r>
                  <a:r>
                    <a:rPr lang="en-US" sz="800" b="1" dirty="0" err="1" smtClean="0"/>
                    <a:t>Stn</a:t>
                  </a:r>
                  <a:endParaRPr lang="en-US" sz="800" b="1" dirty="0" smtClean="0"/>
                </a:p>
              </p:txBody>
            </p:sp>
          </p:grpSp>
          <p:grpSp>
            <p:nvGrpSpPr>
              <p:cNvPr id="112" name="Group 68"/>
              <p:cNvGrpSpPr/>
              <p:nvPr/>
            </p:nvGrpSpPr>
            <p:grpSpPr>
              <a:xfrm>
                <a:off x="6781242" y="7620000"/>
                <a:ext cx="742594" cy="372224"/>
                <a:chOff x="3505200" y="4876798"/>
                <a:chExt cx="1295400" cy="649315"/>
              </a:xfrm>
            </p:grpSpPr>
            <p:sp>
              <p:nvSpPr>
                <p:cNvPr id="129" name="Rectangle 128"/>
                <p:cNvSpPr/>
                <p:nvPr/>
              </p:nvSpPr>
              <p:spPr>
                <a:xfrm>
                  <a:off x="3505200" y="4876800"/>
                  <a:ext cx="1295400" cy="609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0" name="TextBox 129"/>
                <p:cNvSpPr txBox="1"/>
                <p:nvPr/>
              </p:nvSpPr>
              <p:spPr>
                <a:xfrm>
                  <a:off x="3622699" y="4876798"/>
                  <a:ext cx="1017264" cy="649315"/>
                </a:xfrm>
                <a:prstGeom prst="rect">
                  <a:avLst/>
                </a:prstGeom>
                <a:noFill/>
              </p:spPr>
              <p:txBody>
                <a:bodyPr wrap="none" rtlCol="0">
                  <a:spAutoFit/>
                </a:bodyPr>
                <a:lstStyle/>
                <a:p>
                  <a:pPr algn="ctr"/>
                  <a:r>
                    <a:rPr lang="en-US" sz="800" b="1" dirty="0" smtClean="0"/>
                    <a:t>SST &gt; 25.6</a:t>
                  </a:r>
                </a:p>
                <a:p>
                  <a:pPr algn="ctr"/>
                  <a:r>
                    <a:rPr lang="en-US" sz="800" b="1" dirty="0" smtClean="0"/>
                    <a:t>N = 163</a:t>
                  </a:r>
                </a:p>
                <a:p>
                  <a:pPr algn="ctr"/>
                  <a:r>
                    <a:rPr lang="en-US" sz="800" b="1" dirty="0" smtClean="0"/>
                    <a:t>Negative </a:t>
                  </a:r>
                  <a:r>
                    <a:rPr lang="en-US" sz="800" b="1" dirty="0" err="1" smtClean="0"/>
                    <a:t>Stn</a:t>
                  </a:r>
                  <a:endParaRPr lang="en-US" sz="800" b="1" dirty="0" smtClean="0"/>
                </a:p>
              </p:txBody>
            </p:sp>
          </p:grpSp>
          <p:cxnSp>
            <p:nvCxnSpPr>
              <p:cNvPr id="113" name="Elbow Connector 72"/>
              <p:cNvCxnSpPr>
                <a:stCxn id="135" idx="1"/>
              </p:cNvCxnSpPr>
              <p:nvPr/>
            </p:nvCxnSpPr>
            <p:spPr>
              <a:xfrm rot="10800000" flipV="1">
                <a:off x="4096958" y="5813528"/>
                <a:ext cx="308357" cy="505946"/>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Elbow Connector 72"/>
              <p:cNvCxnSpPr/>
              <p:nvPr/>
            </p:nvCxnSpPr>
            <p:spPr>
              <a:xfrm rot="10800000" flipV="1">
                <a:off x="4980146" y="6895418"/>
                <a:ext cx="587168" cy="252101"/>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Elbow Connector 72"/>
              <p:cNvCxnSpPr/>
              <p:nvPr/>
            </p:nvCxnSpPr>
            <p:spPr>
              <a:xfrm>
                <a:off x="6303930" y="6880623"/>
                <a:ext cx="423496" cy="266895"/>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Elbow Connector 72"/>
              <p:cNvCxnSpPr>
                <a:stCxn id="135" idx="3"/>
              </p:cNvCxnSpPr>
              <p:nvPr/>
            </p:nvCxnSpPr>
            <p:spPr>
              <a:xfrm>
                <a:off x="5147909" y="5813528"/>
                <a:ext cx="1732583" cy="616352"/>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Elbow Connector 72"/>
              <p:cNvCxnSpPr/>
              <p:nvPr/>
            </p:nvCxnSpPr>
            <p:spPr>
              <a:xfrm rot="5400000">
                <a:off x="4420822" y="7435271"/>
                <a:ext cx="305774" cy="79725"/>
              </a:xfrm>
              <a:prstGeom prst="bentConnector3">
                <a:avLst>
                  <a:gd name="adj1" fmla="val -585"/>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8" name="Elbow Connector 72"/>
              <p:cNvCxnSpPr/>
              <p:nvPr/>
            </p:nvCxnSpPr>
            <p:spPr>
              <a:xfrm>
                <a:off x="5363805" y="7322247"/>
                <a:ext cx="87364" cy="305774"/>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9" name="Elbow Connector 72"/>
              <p:cNvCxnSpPr/>
              <p:nvPr/>
            </p:nvCxnSpPr>
            <p:spPr>
              <a:xfrm rot="5400000">
                <a:off x="6168103" y="7435271"/>
                <a:ext cx="305774" cy="79725"/>
              </a:xfrm>
              <a:prstGeom prst="bentConnector3">
                <a:avLst>
                  <a:gd name="adj1" fmla="val -585"/>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Elbow Connector 72"/>
              <p:cNvCxnSpPr/>
              <p:nvPr/>
            </p:nvCxnSpPr>
            <p:spPr>
              <a:xfrm>
                <a:off x="7111086" y="7322247"/>
                <a:ext cx="87364" cy="305774"/>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1" name="Group 5"/>
              <p:cNvGrpSpPr/>
              <p:nvPr/>
            </p:nvGrpSpPr>
            <p:grpSpPr>
              <a:xfrm>
                <a:off x="2542361" y="6658053"/>
                <a:ext cx="734189" cy="372234"/>
                <a:chOff x="3505200" y="4876800"/>
                <a:chExt cx="1295400" cy="649337"/>
              </a:xfrm>
            </p:grpSpPr>
            <p:sp>
              <p:nvSpPr>
                <p:cNvPr id="127" name="Rectangle 126"/>
                <p:cNvSpPr/>
                <p:nvPr/>
              </p:nvSpPr>
              <p:spPr>
                <a:xfrm>
                  <a:off x="3505200" y="4876800"/>
                  <a:ext cx="1295400" cy="609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8" name="TextBox 127"/>
                <p:cNvSpPr txBox="1"/>
                <p:nvPr/>
              </p:nvSpPr>
              <p:spPr>
                <a:xfrm>
                  <a:off x="3696641" y="4876818"/>
                  <a:ext cx="1028909" cy="649319"/>
                </a:xfrm>
                <a:prstGeom prst="rect">
                  <a:avLst/>
                </a:prstGeom>
                <a:noFill/>
              </p:spPr>
              <p:txBody>
                <a:bodyPr wrap="none" rtlCol="0">
                  <a:spAutoFit/>
                </a:bodyPr>
                <a:lstStyle/>
                <a:p>
                  <a:pPr algn="ctr"/>
                  <a:r>
                    <a:rPr lang="en-US" sz="800" b="1" dirty="0" smtClean="0"/>
                    <a:t>SST &lt; 23.4</a:t>
                  </a:r>
                </a:p>
                <a:p>
                  <a:pPr algn="ctr"/>
                  <a:r>
                    <a:rPr lang="en-US" sz="800" b="1" dirty="0" smtClean="0"/>
                    <a:t>N =114</a:t>
                  </a:r>
                </a:p>
                <a:p>
                  <a:pPr algn="ctr"/>
                  <a:r>
                    <a:rPr lang="en-US" sz="800" b="1" dirty="0" smtClean="0"/>
                    <a:t>Negative </a:t>
                  </a:r>
                  <a:r>
                    <a:rPr lang="en-US" sz="800" b="1" dirty="0" err="1" smtClean="0"/>
                    <a:t>Stn</a:t>
                  </a:r>
                  <a:endParaRPr lang="en-US" sz="800" b="1" dirty="0" smtClean="0"/>
                </a:p>
              </p:txBody>
            </p:sp>
          </p:grpSp>
          <p:grpSp>
            <p:nvGrpSpPr>
              <p:cNvPr id="122" name="Group 5"/>
              <p:cNvGrpSpPr/>
              <p:nvPr/>
            </p:nvGrpSpPr>
            <p:grpSpPr>
              <a:xfrm>
                <a:off x="5569740" y="6705902"/>
                <a:ext cx="734187" cy="372228"/>
                <a:chOff x="3505200" y="4876800"/>
                <a:chExt cx="1295400" cy="649322"/>
              </a:xfrm>
            </p:grpSpPr>
            <p:sp>
              <p:nvSpPr>
                <p:cNvPr id="125" name="Rectangle 124"/>
                <p:cNvSpPr/>
                <p:nvPr/>
              </p:nvSpPr>
              <p:spPr>
                <a:xfrm>
                  <a:off x="3505200" y="4876800"/>
                  <a:ext cx="12954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6" name="TextBox 125"/>
                <p:cNvSpPr txBox="1"/>
                <p:nvPr/>
              </p:nvSpPr>
              <p:spPr>
                <a:xfrm>
                  <a:off x="3726286" y="4876806"/>
                  <a:ext cx="969622" cy="649316"/>
                </a:xfrm>
                <a:prstGeom prst="rect">
                  <a:avLst/>
                </a:prstGeom>
                <a:noFill/>
              </p:spPr>
              <p:txBody>
                <a:bodyPr wrap="none" rtlCol="0">
                  <a:spAutoFit/>
                </a:bodyPr>
                <a:lstStyle/>
                <a:p>
                  <a:pPr algn="ctr"/>
                  <a:r>
                    <a:rPr lang="en-US" sz="800" b="1" dirty="0" smtClean="0"/>
                    <a:t>SST &gt; 23.4</a:t>
                  </a:r>
                </a:p>
                <a:p>
                  <a:pPr algn="ctr"/>
                  <a:r>
                    <a:rPr lang="en-US" sz="800" b="1" dirty="0" smtClean="0"/>
                    <a:t>N =892</a:t>
                  </a:r>
                </a:p>
                <a:p>
                  <a:pPr algn="ctr"/>
                  <a:r>
                    <a:rPr lang="en-US" sz="800" b="1" dirty="0" smtClean="0"/>
                    <a:t>Positive </a:t>
                  </a:r>
                  <a:r>
                    <a:rPr lang="en-US" sz="800" b="1" dirty="0" err="1" smtClean="0"/>
                    <a:t>Stn</a:t>
                  </a:r>
                  <a:endParaRPr lang="en-US" sz="800" b="1" dirty="0" smtClean="0"/>
                </a:p>
              </p:txBody>
            </p:sp>
          </p:grpSp>
          <p:cxnSp>
            <p:nvCxnSpPr>
              <p:cNvPr id="123" name="Elbow Connector 72"/>
              <p:cNvCxnSpPr/>
              <p:nvPr/>
            </p:nvCxnSpPr>
            <p:spPr>
              <a:xfrm>
                <a:off x="4479444" y="6494202"/>
                <a:ext cx="1490374" cy="211692"/>
              </a:xfrm>
              <a:prstGeom prst="bentConnector3">
                <a:avLst>
                  <a:gd name="adj1" fmla="val 100004"/>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4" name="Elbow Connector 72"/>
              <p:cNvCxnSpPr>
                <a:endCxn id="128" idx="0"/>
              </p:cNvCxnSpPr>
              <p:nvPr/>
            </p:nvCxnSpPr>
            <p:spPr>
              <a:xfrm rot="10800000" flipV="1">
                <a:off x="2942439" y="6494202"/>
                <a:ext cx="696530" cy="163863"/>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47" name="Down Arrow 146"/>
            <p:cNvSpPr/>
            <p:nvPr/>
          </p:nvSpPr>
          <p:spPr>
            <a:xfrm>
              <a:off x="4343400" y="3581400"/>
              <a:ext cx="228600" cy="381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61610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2187</Words>
  <Application>Microsoft Macintosh PowerPoint</Application>
  <PresentationFormat>On-screen Show (4:3)</PresentationFormat>
  <Paragraphs>196</Paragraphs>
  <Slides>18</Slides>
  <Notes>14</Notes>
  <HiddenSlides>0</HiddenSlides>
  <MMClips>0</MMClips>
  <ScaleCrop>false</ScaleCrop>
  <HeadingPairs>
    <vt:vector size="4" baseType="variant">
      <vt:variant>
        <vt:lpstr>Design Template</vt:lpstr>
      </vt:variant>
      <vt:variant>
        <vt:i4>1</vt:i4>
      </vt:variant>
      <vt:variant>
        <vt:lpstr>Slide Titles</vt:lpstr>
      </vt:variant>
      <vt:variant>
        <vt:i4>18</vt:i4>
      </vt:variant>
    </vt:vector>
  </HeadingPairs>
  <TitlesOfParts>
    <vt:vector size="19" baseType="lpstr">
      <vt:lpstr>Office Theme</vt:lpstr>
      <vt:lpstr>Spring spawning grounds of Atlantic tunas in the northern Gulf of Mexico: Environmental constraints and response to climate change</vt:lpstr>
      <vt:lpstr>Tuna spawning in the Gulf of Mexico</vt:lpstr>
      <vt:lpstr>Larval collections and spawning areas</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Acknowledgements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Spring spawning grounds of Atlantic tunas in the northern Gulf of Mexico: Environmental constraints and response to climate change</dc:title>
  <dc:creator>Barbara Muhling</dc:creator>
  <cp:lastModifiedBy>Kate Upton</cp:lastModifiedBy>
  <cp:revision>31</cp:revision>
  <dcterms:created xsi:type="dcterms:W3CDTF">2012-04-27T01:23:48Z</dcterms:created>
  <dcterms:modified xsi:type="dcterms:W3CDTF">2012-04-27T01:24:56Z</dcterms:modified>
</cp:coreProperties>
</file>